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60" r:id="rId4"/>
    <p:sldId id="261" r:id="rId5"/>
    <p:sldId id="262" r:id="rId6"/>
    <p:sldId id="263" r:id="rId7"/>
    <p:sldId id="259" r:id="rId8"/>
    <p:sldId id="264" r:id="rId9"/>
    <p:sldId id="286" r:id="rId10"/>
    <p:sldId id="272" r:id="rId11"/>
    <p:sldId id="268" r:id="rId12"/>
    <p:sldId id="267" r:id="rId13"/>
    <p:sldId id="270" r:id="rId14"/>
    <p:sldId id="269" r:id="rId15"/>
    <p:sldId id="271" r:id="rId16"/>
    <p:sldId id="281" r:id="rId17"/>
    <p:sldId id="274" r:id="rId18"/>
    <p:sldId id="265" r:id="rId19"/>
    <p:sldId id="282" r:id="rId20"/>
    <p:sldId id="280" r:id="rId21"/>
    <p:sldId id="275" r:id="rId22"/>
    <p:sldId id="276" r:id="rId23"/>
    <p:sldId id="278" r:id="rId24"/>
    <p:sldId id="273" r:id="rId25"/>
    <p:sldId id="266" r:id="rId26"/>
    <p:sldId id="257" r:id="rId27"/>
    <p:sldId id="285" r:id="rId28"/>
    <p:sldId id="279" r:id="rId29"/>
    <p:sldId id="277" r:id="rId30"/>
    <p:sldId id="283" r:id="rId31"/>
    <p:sldId id="28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84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B9EC9-6BB5-4120-9323-5400E8F24F13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36B5E-074A-4DCA-AEDC-98725BB2F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9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36B5E-074A-4DCA-AEDC-98725BB2FA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42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Buffers: Includes string manipulation</a:t>
            </a:r>
          </a:p>
          <a:p>
            <a:r>
              <a:rPr lang="en-US" dirty="0"/>
              <a:t>Not inclusive.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36B5E-074A-4DCA-AEDC-98725BB2FA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95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36B5E-074A-4DCA-AEDC-98725BB2FA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83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Personal preference is for separate packages.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36B5E-074A-4DCA-AEDC-98725BB2FA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6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would only use the File I/O portions.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36B5E-074A-4DCA-AEDC-98725BB2FA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77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Templates are a powerful tool. But with great power comes great responsibility.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36B5E-074A-4DCA-AEDC-98725BB2FA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97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36B5E-074A-4DCA-AEDC-98725BB2FA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33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“sys” is a well-known abbreviation of “system”</a:t>
            </a:r>
          </a:p>
          <a:p>
            <a:r>
              <a:rPr lang="en-US" dirty="0"/>
              <a:t>Another example might be “crypto” for “cryptography”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36B5E-074A-4DCA-AEDC-98725BB2FA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71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V2 Name conflicts will be inevitable. It is up to the user to address these.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36B5E-074A-4DCA-AEDC-98725BB2FA6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20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7551-BBE7-B818-78DD-DD04C0423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1AD65-CADD-8BD5-27B3-C03E0CD1B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E25B0-360D-C7AB-2E6B-7FA82067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DA6A-2E03-481C-998D-A90B9B222BF9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8674E-75A8-0306-0CFC-053F056DB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1CF5D-4C5F-742B-09AD-063CBCC3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63B2-1214-4563-9716-5B6ECD3BC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2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803F-BB61-EB41-5F7B-52402A92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9699C6-75B9-25C0-8B0B-89A39F741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E6609-759A-B2E6-565F-0630A5CE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DA6A-2E03-481C-998D-A90B9B222BF9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14BA1-C2A6-EDD1-618D-5F6282393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0AB8D-A9F3-5C54-3033-114D619E3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63B2-1214-4563-9716-5B6ECD3BC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7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E8F462-29F3-D109-8BF7-65F85CF1F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761B-44B3-7E67-EAC0-DF96B9675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B5183-458F-C084-997F-6FEC8D2E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DA6A-2E03-481C-998D-A90B9B222BF9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E1D-4750-0017-C0BA-B3F1B98CE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09728-F30E-8037-F2E1-5A38D1F8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63B2-1214-4563-9716-5B6ECD3BC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5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9C24-8654-7D49-0207-5B16E5605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37E67-0CD6-D059-DA1D-871BA432B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5F2ED-A86D-D16D-BDA1-6F854A622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DA6A-2E03-481C-998D-A90B9B222BF9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13C6B-1758-88D4-6AB1-FEEA874CA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28E9A-CD4B-6FED-BEE0-A1557886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63B2-1214-4563-9716-5B6ECD3BC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7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01740-30E7-B194-8706-7DABB54A6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69EDC-61E2-54F9-3152-4081C8179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3C0EB-7201-8067-D196-2DA4EC4FA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DA6A-2E03-481C-998D-A90B9B222BF9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9819E-C2D5-364F-ADBD-7F1BBFCFB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491D6-CA2F-A296-CBD4-086AAA128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63B2-1214-4563-9716-5B6ECD3BC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B272-A848-908B-E369-DFB245358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CAB23-B19A-6274-66DC-70EE753C9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9F730-274D-C484-9BA6-34846B57D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33FE5-66EB-5364-7658-5910B6F0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DA6A-2E03-481C-998D-A90B9B222BF9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A6505-99B4-5449-F24A-889780A78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9BC9F-9A54-3BD6-19EB-33FBDBB5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63B2-1214-4563-9716-5B6ECD3BC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2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BD268-4C5F-64F0-6F72-53C6826F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5D3AE-7783-8AFE-B0F1-742236263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D7155D-8A3F-537A-2A11-4A1C13A4C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4DD696-D8B9-9010-76C3-61C439DF7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A66D8-321C-CA55-223C-D33D532FA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F609AD-40A4-A305-D37D-E88A2AF0E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DA6A-2E03-481C-998D-A90B9B222BF9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D39E2-568D-11CA-2F5A-ED533634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E3C585-F318-B5E2-4158-D1ED7A74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63B2-1214-4563-9716-5B6ECD3BC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5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F109F-6FA0-9BD2-9CDA-7DB6E84A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4D446F-078E-DA4B-A850-A184D5D0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DA6A-2E03-481C-998D-A90B9B222BF9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F6595-4DD3-883A-4B5C-18EE0463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55B31-3BB1-D1D9-84B7-DCB75142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63B2-1214-4563-9716-5B6ECD3BC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EA8F8C-552C-59E0-0207-B1B4CE21E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DA6A-2E03-481C-998D-A90B9B222BF9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3BAA3E-7DC2-8CFB-3DF1-5DAD0A225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893E6-B869-1D88-93A1-4442567E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63B2-1214-4563-9716-5B6ECD3BC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1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18113-EE4B-A2A0-5345-89A74A62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6AAD7-70B3-4206-5651-62D1F6D85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F66CD-3870-FD2E-057E-FDCE3619C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4247D-E7B5-45F5-4666-449CB758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DA6A-2E03-481C-998D-A90B9B222BF9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84763-826E-6B14-147F-2FBC9725A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40D36-A1F5-9EB3-0248-26DF2C76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63B2-1214-4563-9716-5B6ECD3BC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4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E6482-D394-A6E9-965B-79FB8C8C1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B6FD1-2F53-6D32-FD5A-1C71427F1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920EF-A0FD-641C-D6EB-DF338CB5E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6A4C3-FD2D-35FD-D7B2-CEAC0098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DA6A-2E03-481C-998D-A90B9B222BF9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5BA45-C8E4-2339-73CC-93E35DB83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728CA-2DCC-4A0F-4C51-97DE3070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63B2-1214-4563-9716-5B6ECD3BC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3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59ADB3-7048-19D6-5A49-81F7A42CC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50574-E43A-CB33-39D4-0F920F918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4DE30-7A55-6564-C840-5C94FB12C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5BDA6A-2E03-481C-998D-A90B9B222BF9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E6613-FCEF-8A7D-B830-C4F923AC1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9B3DA-B0EE-7F6E-0B75-418FF7ACC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2163B2-1214-4563-9716-5B6ECD3BC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chveiguy/i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kent.edu/~jmaletic/papers/ICSE2021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79370-1500-896C-93BC-689803497B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Future of Phobos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3791C6-5321-758E-E03C-6D0F9809B4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3600" dirty="0"/>
          </a:p>
          <a:p>
            <a:r>
              <a:rPr lang="en-US" sz="3600" dirty="0"/>
              <a:t>Version 3 and Beyond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93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28075-770E-1181-D597-F89BC0069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Autodecoding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2076A-2286-7A8D-E624-DDA11E758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Removed across the Phobos 3 codebase.</a:t>
            </a:r>
          </a:p>
          <a:p>
            <a:pPr lvl="1"/>
            <a:r>
              <a:rPr lang="en-US" dirty="0"/>
              <a:t>Retained in Phobos 2. </a:t>
            </a:r>
          </a:p>
          <a:p>
            <a:pPr lvl="1"/>
            <a:r>
              <a:rPr lang="en-US" dirty="0"/>
              <a:t>Mixing Phobos 3 and Phobos 2 code can trigger auto-decoding.</a:t>
            </a:r>
          </a:p>
          <a:p>
            <a:r>
              <a:rPr lang="en-US" dirty="0"/>
              <a:t>Phobos will no longer support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wchar</a:t>
            </a:r>
            <a:r>
              <a:rPr lang="en-US" dirty="0"/>
              <a:t> and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dchar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Use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byDChar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()</a:t>
            </a:r>
            <a:r>
              <a:rPr lang="en-US" dirty="0"/>
              <a:t> and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byWChar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()</a:t>
            </a:r>
            <a:r>
              <a:rPr lang="en-US" dirty="0"/>
              <a:t> instead.</a:t>
            </a:r>
          </a:p>
          <a:p>
            <a:pPr lvl="1"/>
            <a:r>
              <a:rPr lang="en-US" dirty="0"/>
              <a:t>The world has effectively standardized on UTF-8.</a:t>
            </a:r>
          </a:p>
          <a:p>
            <a:pPr lvl="1"/>
            <a:r>
              <a:rPr lang="en-US" dirty="0"/>
              <a:t>Phobos will only use UTF-8 internally.</a:t>
            </a:r>
          </a:p>
          <a:p>
            <a:r>
              <a:rPr lang="en-US" dirty="0"/>
              <a:t>Phobos 2 throws on Invalid Unicode</a:t>
            </a:r>
          </a:p>
          <a:p>
            <a:pPr lvl="1"/>
            <a:r>
              <a:rPr lang="en-US" dirty="0"/>
              <a:t>Phobos 3 will offer both throwing and replacement-character methods.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88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87465-1758-2A56-4F98-2D0C0681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@nogc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1558-4AFD-A39D-1E21-594D3F89E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Phobos v2 makes liberal use of the GC, preventing the use of 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@nogc</a:t>
            </a:r>
          </a:p>
          <a:p>
            <a:r>
              <a:rPr lang="en-US" dirty="0"/>
              <a:t>Primary GC uses:</a:t>
            </a:r>
          </a:p>
          <a:p>
            <a:pPr lvl="1"/>
            <a:r>
              <a:rPr lang="en-US" dirty="0"/>
              <a:t>Buffers</a:t>
            </a:r>
          </a:p>
          <a:p>
            <a:pPr lvl="1"/>
            <a:r>
              <a:rPr lang="en-US" dirty="0"/>
              <a:t>Exceptions</a:t>
            </a:r>
          </a:p>
          <a:p>
            <a:r>
              <a:rPr lang="en-US" dirty="0"/>
              <a:t>Timon has suggested a “weak @nogc” that allows throwing.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813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CD9F-3501-DB99-CE25-1D62E59D9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nothrow</a:t>
            </a:r>
            <a:endParaRPr lang="en-US" dirty="0">
              <a:latin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99ED4-07A5-3A2E-34C1-5DC6550D7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problem isn’t exceptions. It’s that exceptions use the GC.</a:t>
            </a:r>
          </a:p>
          <a:p>
            <a:r>
              <a:rPr lang="en-US" dirty="0" err="1"/>
              <a:t>Sumtypes</a:t>
            </a:r>
            <a:r>
              <a:rPr lang="en-US" dirty="0"/>
              <a:t> offer a potential solution (once implemented).</a:t>
            </a:r>
          </a:p>
          <a:p>
            <a:r>
              <a:rPr lang="en-US" dirty="0"/>
              <a:t>Combined with “weak @nogc” provides stronger semantics.</a:t>
            </a:r>
          </a:p>
        </p:txBody>
      </p:sp>
    </p:spTree>
    <p:extLst>
      <p:ext uri="{BB962C8B-B14F-4D97-AF65-F5344CB8AC3E}">
        <p14:creationId xmlns:p14="http://schemas.microsoft.com/office/powerpoint/2010/main" val="1441486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5607E-7622-CF1D-1B4F-4646ADD60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@nogc</a:t>
            </a:r>
            <a:r>
              <a:rPr lang="en-US" dirty="0"/>
              <a:t> /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nothrow</a:t>
            </a:r>
            <a:r>
              <a:rPr lang="en-US" dirty="0"/>
              <a:t> in Phobos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9C2C3-E056-A401-33B8-D68DDD4E6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@nogc</a:t>
            </a:r>
            <a:r>
              <a:rPr lang="en-US" dirty="0"/>
              <a:t> API’s are very different from GC-based API’s.</a:t>
            </a:r>
          </a:p>
          <a:p>
            <a:r>
              <a:rPr lang="en-US" dirty="0"/>
              <a:t>Low-Level 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@nogc</a:t>
            </a:r>
            <a:r>
              <a:rPr lang="en-US" dirty="0"/>
              <a:t> API</a:t>
            </a:r>
          </a:p>
          <a:p>
            <a:pPr lvl="1"/>
            <a:r>
              <a:rPr lang="en-US" dirty="0"/>
              <a:t>Takes in a pre-allocated buffer.</a:t>
            </a:r>
          </a:p>
          <a:p>
            <a:pPr lvl="1"/>
            <a:r>
              <a:rPr lang="en-US" dirty="0"/>
              <a:t>Returns an error code or </a:t>
            </a:r>
            <a:r>
              <a:rPr lang="en-US" dirty="0" err="1"/>
              <a:t>sumtype</a:t>
            </a:r>
            <a:r>
              <a:rPr lang="en-US" dirty="0"/>
              <a:t> to indicate failure.</a:t>
            </a:r>
          </a:p>
          <a:p>
            <a:r>
              <a:rPr lang="en-US" dirty="0"/>
              <a:t>High-Level GC API</a:t>
            </a:r>
          </a:p>
          <a:p>
            <a:pPr lvl="1"/>
            <a:r>
              <a:rPr lang="en-US" dirty="0"/>
              <a:t>Wraps Low-Level API using a GC-allocated buffer.</a:t>
            </a:r>
          </a:p>
          <a:p>
            <a:pPr lvl="1"/>
            <a:r>
              <a:rPr lang="en-US" dirty="0"/>
              <a:t>Throws an exception when the low-level method fails.</a:t>
            </a:r>
          </a:p>
          <a:p>
            <a:r>
              <a:rPr lang="en-US" dirty="0"/>
              <a:t>Separate packages for High/Low level API’s is an open question.</a:t>
            </a:r>
          </a:p>
        </p:txBody>
      </p:sp>
    </p:spTree>
    <p:extLst>
      <p:ext uri="{BB962C8B-B14F-4D97-AF65-F5344CB8AC3E}">
        <p14:creationId xmlns:p14="http://schemas.microsoft.com/office/powerpoint/2010/main" val="3005377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B9683-4CF8-6C72-BFBF-BB2E6980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Ranges</a:t>
            </a:r>
          </a:p>
        </p:txBody>
      </p:sp>
      <p:pic>
        <p:nvPicPr>
          <p:cNvPr id="7" name="Content Placeholder 6" descr="A computer screen with a hourglass and gears&#10;&#10;Description automatically generated">
            <a:extLst>
              <a:ext uri="{FF2B5EF4-FFF2-40B4-BE49-F238E27FC236}">
                <a16:creationId xmlns:a16="http://schemas.microsoft.com/office/drawing/2014/main" id="{5B4F2532-BB0E-FDDF-9573-75247271A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159" y="1463194"/>
            <a:ext cx="5029681" cy="5029681"/>
          </a:xfrm>
        </p:spPr>
      </p:pic>
    </p:spTree>
    <p:extLst>
      <p:ext uri="{BB962C8B-B14F-4D97-AF65-F5344CB8AC3E}">
        <p14:creationId xmlns:p14="http://schemas.microsoft.com/office/powerpoint/2010/main" val="277199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4601-AA47-6CDC-9505-BDD2DCFC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59F9E-2A5A-72B2-E963-393F408A8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support for Terminal Colors</a:t>
            </a:r>
          </a:p>
          <a:p>
            <a:endParaRPr lang="en-US" dirty="0"/>
          </a:p>
          <a:p>
            <a:r>
              <a:rPr lang="en-US" dirty="0"/>
              <a:t>Replace C File API</a:t>
            </a:r>
          </a:p>
          <a:p>
            <a:r>
              <a:rPr lang="it-IT" dirty="0">
                <a:hlinkClick r:id="rId3"/>
              </a:rPr>
              <a:t>GitHub - schveiguy/io: Core I/O functionality</a:t>
            </a:r>
            <a:endParaRPr lang="it-IT" dirty="0"/>
          </a:p>
          <a:p>
            <a:pPr lvl="1"/>
            <a:r>
              <a:rPr lang="it-IT" dirty="0"/>
              <a:t>File I/O only.</a:t>
            </a:r>
          </a:p>
          <a:p>
            <a:pPr lvl="1"/>
            <a:r>
              <a:rPr lang="it-IT" dirty="0"/>
              <a:t>This implementation is consistently recommended as a starting point.</a:t>
            </a:r>
          </a:p>
          <a:p>
            <a:pPr lvl="1"/>
            <a:r>
              <a:rPr lang="it-IT" dirty="0"/>
              <a:t>Likely needs rework to fit into Phobos according to the author.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57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2F5FF-FC34-3B9F-DC5C-A0D9333C0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Reduce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0D41D-309B-8446-08C7-5723AFFF0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Modules frequently import more than they need to.</a:t>
            </a:r>
          </a:p>
          <a:p>
            <a:pPr lvl="1"/>
            <a:r>
              <a:rPr lang="en-US" dirty="0"/>
              <a:t>Excess imports slow down the compiler.</a:t>
            </a:r>
          </a:p>
          <a:p>
            <a:r>
              <a:rPr lang="en-US" dirty="0"/>
              <a:t>Dependencies will be audited during the development process.</a:t>
            </a:r>
          </a:p>
          <a:p>
            <a:pPr lvl="1"/>
            <a:r>
              <a:rPr lang="en-US" dirty="0"/>
              <a:t>Most of these are from functions that have been moved in the past.</a:t>
            </a:r>
          </a:p>
        </p:txBody>
      </p:sp>
    </p:spTree>
    <p:extLst>
      <p:ext uri="{BB962C8B-B14F-4D97-AF65-F5344CB8AC3E}">
        <p14:creationId xmlns:p14="http://schemas.microsoft.com/office/powerpoint/2010/main" val="3700933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D352-F090-C6D7-B92E-4FC36F11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Reducing Template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41663-52DF-CD45-0EAA-E4EF77274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Excessive Templates slow down the compiler.</a:t>
            </a:r>
          </a:p>
          <a:p>
            <a:r>
              <a:rPr lang="en-US" dirty="0"/>
              <a:t>Excessive Templates obfuscate the code.</a:t>
            </a:r>
          </a:p>
          <a:p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std.conv.to</a:t>
            </a:r>
            <a:r>
              <a:rPr lang="en-US" dirty="0"/>
              <a:t> is a prime example.</a:t>
            </a:r>
          </a:p>
          <a:p>
            <a:r>
              <a:rPr lang="en-US" dirty="0"/>
              <a:t>Phobos 3 guideline: Start with an untemplated function. </a:t>
            </a:r>
          </a:p>
          <a:p>
            <a:pPr lvl="1"/>
            <a:r>
              <a:rPr lang="en-US" dirty="0"/>
              <a:t>Add templates only as necessary.</a:t>
            </a:r>
          </a:p>
          <a:p>
            <a:pPr lvl="1"/>
            <a:r>
              <a:rPr lang="en-US" dirty="0"/>
              <a:t>“Performance” is only a reason if it can be proven. Bring proofs first.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82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D59B-9D90-0D33-A0EA-347CFA7D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Package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D0163-BB6A-8E77-0C80-E6C5216F9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Phobos 3 lives in the 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phobos.*</a:t>
            </a:r>
            <a:r>
              <a:rPr lang="en-US" dirty="0"/>
              <a:t> root package.</a:t>
            </a:r>
          </a:p>
          <a:p>
            <a:r>
              <a:rPr lang="en-US" dirty="0"/>
              <a:t>Phobos 3 will use a multiple-package structure.</a:t>
            </a:r>
          </a:p>
          <a:p>
            <a:pPr lvl="1"/>
            <a:r>
              <a:rPr lang="en-US" dirty="0"/>
              <a:t>Pay-As-You-Go</a:t>
            </a:r>
          </a:p>
          <a:p>
            <a:pPr lvl="1"/>
            <a:r>
              <a:rPr lang="en-US" dirty="0"/>
              <a:t>Mitigates the 64k symbol limit on Windows.</a:t>
            </a:r>
          </a:p>
          <a:p>
            <a:pPr lvl="1"/>
            <a:r>
              <a:rPr lang="en-US" dirty="0"/>
              <a:t>Simplifies porting to new platforms.</a:t>
            </a:r>
          </a:p>
          <a:p>
            <a:r>
              <a:rPr lang="en-US" dirty="0"/>
              <a:t>Planned structure:</a:t>
            </a:r>
          </a:p>
          <a:p>
            <a:pPr lvl="1"/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phobos.sys.*</a:t>
            </a:r>
          </a:p>
          <a:p>
            <a:pPr lvl="1"/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phobos.text.*</a:t>
            </a:r>
          </a:p>
          <a:p>
            <a:pPr lvl="1"/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phobos.data.*</a:t>
            </a:r>
          </a:p>
          <a:p>
            <a:pPr lvl="1"/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phobos.net.*</a:t>
            </a:r>
          </a:p>
        </p:txBody>
      </p:sp>
    </p:spTree>
    <p:extLst>
      <p:ext uri="{BB962C8B-B14F-4D97-AF65-F5344CB8AC3E}">
        <p14:creationId xmlns:p14="http://schemas.microsoft.com/office/powerpoint/2010/main" val="56209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E007C-A68A-22CD-B07E-4E36E8CD3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Package Layering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E891839-9AF9-F180-1414-C1F1944495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25507"/>
              </p:ext>
            </p:extLst>
          </p:nvPr>
        </p:nvGraphicFramePr>
        <p:xfrm>
          <a:off x="838200" y="1825625"/>
          <a:ext cx="10515600" cy="1839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89523232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5475452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1857816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15138144"/>
                    </a:ext>
                  </a:extLst>
                </a:gridCol>
              </a:tblGrid>
              <a:tr h="9199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phobos.text</a:t>
                      </a:r>
                      <a:endParaRPr lang="en-US" sz="2400" dirty="0">
                        <a:latin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phobos.data</a:t>
                      </a:r>
                      <a:endParaRPr lang="en-US" sz="2400" dirty="0">
                        <a:latin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phobos.net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phobos</a:t>
                      </a:r>
                      <a:r>
                        <a:rPr lang="en-US" sz="2400" dirty="0"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.???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1055571"/>
                  </a:ext>
                </a:extLst>
              </a:tr>
              <a:tr h="91992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phobos.sys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81299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F0B8648-ACCB-3ACE-E248-099E2BF2B335}"/>
              </a:ext>
            </a:extLst>
          </p:cNvPr>
          <p:cNvSpPr txBox="1">
            <a:spLocks/>
          </p:cNvSpPr>
          <p:nvPr/>
        </p:nvSpPr>
        <p:spPr>
          <a:xfrm>
            <a:off x="838200" y="3800419"/>
            <a:ext cx="10515600" cy="2376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packages may import 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phobos.sys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phobos.sys</a:t>
            </a:r>
            <a:r>
              <a:rPr lang="en-US" dirty="0"/>
              <a:t> may not import any other package.</a:t>
            </a:r>
          </a:p>
          <a:p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phobos.sys </a:t>
            </a:r>
            <a:r>
              <a:rPr lang="en-US" dirty="0">
                <a:cs typeface="Cascadia Code" panose="020B0609020000020004" pitchFamily="49" charset="0"/>
              </a:rPr>
              <a:t>provides 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@nogc/nothrow</a:t>
            </a:r>
            <a:r>
              <a:rPr lang="en-US" dirty="0">
                <a:cs typeface="Cascadia Code" panose="020B0609020000020004" pitchFamily="49" charset="0"/>
              </a:rPr>
              <a:t> functions.</a:t>
            </a:r>
          </a:p>
          <a:p>
            <a:pPr lvl="1"/>
            <a:r>
              <a:rPr lang="en-US" dirty="0">
                <a:cs typeface="Cascadia Code" panose="020B0609020000020004" pitchFamily="49" charset="0"/>
              </a:rPr>
              <a:t>All other packages may use the 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@nogc/nothrow</a:t>
            </a:r>
            <a:r>
              <a:rPr lang="en-US" dirty="0">
                <a:cs typeface="Cascadia Code" panose="020B0609020000020004" pitchFamily="49" charset="0"/>
              </a:rPr>
              <a:t> as deemed appropriate.</a:t>
            </a:r>
          </a:p>
          <a:p>
            <a:pPr lvl="1"/>
            <a:r>
              <a:rPr lang="en-US" dirty="0">
                <a:cs typeface="Cascadia Code" panose="020B0609020000020004" pitchFamily="49" charset="0"/>
              </a:rPr>
              <a:t>Other packages have no obligation to provide 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@nogc/nothrow</a:t>
            </a:r>
            <a:r>
              <a:rPr lang="en-US" dirty="0">
                <a:cs typeface="Cascadia Code" panose="020B0609020000020004" pitchFamily="49" charset="0"/>
              </a:rPr>
              <a:t> functions.</a:t>
            </a:r>
          </a:p>
        </p:txBody>
      </p:sp>
    </p:spTree>
    <p:extLst>
      <p:ext uri="{BB962C8B-B14F-4D97-AF65-F5344CB8AC3E}">
        <p14:creationId xmlns:p14="http://schemas.microsoft.com/office/powerpoint/2010/main" val="318881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65483-EF8D-98C8-9C00-E6B79F311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Phobos 3?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0B9E3-7BC6-1520-C80A-98480F3C7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 evolution</a:t>
            </a:r>
          </a:p>
          <a:p>
            <a:r>
              <a:rPr lang="en-US" dirty="0"/>
              <a:t>Changing best-practices</a:t>
            </a:r>
          </a:p>
          <a:p>
            <a:r>
              <a:rPr lang="en-US" dirty="0"/>
              <a:t>Experience has demonstrated</a:t>
            </a:r>
            <a:br>
              <a:rPr lang="en-US" dirty="0"/>
            </a:br>
            <a:r>
              <a:rPr lang="en-US" dirty="0"/>
              <a:t>that not every decision made</a:t>
            </a:r>
            <a:br>
              <a:rPr lang="en-US" dirty="0"/>
            </a:br>
            <a:r>
              <a:rPr lang="en-US" dirty="0"/>
              <a:t>was the right one.</a:t>
            </a:r>
          </a:p>
        </p:txBody>
      </p:sp>
      <p:pic>
        <p:nvPicPr>
          <p:cNvPr id="5" name="Picture 4" descr="A cat in a black bag&#10;&#10;Description automatically generated">
            <a:extLst>
              <a:ext uri="{FF2B5EF4-FFF2-40B4-BE49-F238E27FC236}">
                <a16:creationId xmlns:a16="http://schemas.microsoft.com/office/drawing/2014/main" id="{D3232429-D325-4210-147C-3E2287DE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794803" cy="401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85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61E91-7096-5106-75B1-96DF9189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0594E-A7F5-E840-8EDC-2C9A76CC5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frequently criticized for the difficulty of finding functions.</a:t>
            </a:r>
          </a:p>
          <a:p>
            <a:r>
              <a:rPr lang="en-US" dirty="0"/>
              <a:t>Non-standard abbreviations and acronyms are barriers to entry.</a:t>
            </a:r>
          </a:p>
          <a:p>
            <a:pPr lvl="1"/>
            <a:r>
              <a:rPr lang="en-US" dirty="0"/>
              <a:t>Example: “conv” is not a standard abbreviation; even native English speakers struggle to understand that it means “convert”.</a:t>
            </a:r>
          </a:p>
          <a:p>
            <a:pPr lvl="1"/>
            <a:r>
              <a:rPr lang="en-US" dirty="0"/>
              <a:t>Non-native speakers would find it even more difficult.</a:t>
            </a:r>
          </a:p>
          <a:p>
            <a:pPr lvl="1"/>
            <a:r>
              <a:rPr lang="en-US" dirty="0"/>
              <a:t>“Just read the manual” is not an option when the manual uses the same non-standard lingo.</a:t>
            </a:r>
          </a:p>
          <a:p>
            <a:r>
              <a:rPr lang="en-US" dirty="0"/>
              <a:t>Standardized language improve accessibility.</a:t>
            </a:r>
          </a:p>
          <a:p>
            <a:r>
              <a:rPr lang="en-US" dirty="0"/>
              <a:t>Consistent naming makes it easier to find what you need.</a:t>
            </a:r>
          </a:p>
        </p:txBody>
      </p:sp>
    </p:spTree>
    <p:extLst>
      <p:ext uri="{BB962C8B-B14F-4D97-AF65-F5344CB8AC3E}">
        <p14:creationId xmlns:p14="http://schemas.microsoft.com/office/powerpoint/2010/main" val="2163444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333D9-12FA-53F8-ED88-20F202575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1BF88-09E9-54DC-5F56-513205F5B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 the D Style Guide.</a:t>
            </a:r>
          </a:p>
          <a:p>
            <a:r>
              <a:rPr lang="en-US" dirty="0"/>
              <a:t>Survey of other languages for names of similar functions.</a:t>
            </a:r>
          </a:p>
          <a:p>
            <a:pPr lvl="1"/>
            <a:r>
              <a:rPr lang="en-US" dirty="0"/>
              <a:t>If there is broad agreement on the name of a function, use that.</a:t>
            </a:r>
          </a:p>
          <a:p>
            <a:pPr lvl="1"/>
            <a:r>
              <a:rPr lang="en-US" dirty="0"/>
              <a:t>If no clear choice is found, we will list the common options in the documentation so that search engines can find it from similar names.</a:t>
            </a:r>
          </a:p>
          <a:p>
            <a:pPr lvl="1"/>
            <a:r>
              <a:rPr lang="en-US" dirty="0"/>
              <a:t>Reduces friction for programmers coming from other languages.</a:t>
            </a:r>
          </a:p>
          <a:p>
            <a:r>
              <a:rPr lang="en-US" dirty="0"/>
              <a:t>Prefer whole words over abbreviations and acronyms.</a:t>
            </a:r>
          </a:p>
          <a:p>
            <a:pPr lvl="1"/>
            <a:r>
              <a:rPr lang="en-US" dirty="0"/>
              <a:t>Unless the abbreviations and acronyms are industry standard. (Ex: HTTP)</a:t>
            </a:r>
          </a:p>
          <a:p>
            <a:pPr lvl="1"/>
            <a:r>
              <a:rPr lang="en-US" dirty="0">
                <a:hlinkClick r:id="rId2"/>
              </a:rPr>
              <a:t>https://www.cs.kent.edu/~jmaletic/papers/ICSE2021.pdf</a:t>
            </a:r>
            <a:r>
              <a:rPr lang="en-US" dirty="0"/>
              <a:t> (Sec 2, Part G)</a:t>
            </a:r>
          </a:p>
        </p:txBody>
      </p:sp>
    </p:spTree>
    <p:extLst>
      <p:ext uri="{BB962C8B-B14F-4D97-AF65-F5344CB8AC3E}">
        <p14:creationId xmlns:p14="http://schemas.microsoft.com/office/powerpoint/2010/main" val="2874515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58C5-8EDE-2875-6D79-8BE76BE8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Naming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4948C-E005-698A-83C2-2F633E47B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currTime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()</a:t>
            </a:r>
            <a:r>
              <a:rPr lang="en-US" dirty="0"/>
              <a:t> -&gt; 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now()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C#</a:t>
            </a:r>
          </a:p>
          <a:p>
            <a:pPr lvl="1"/>
            <a:endParaRPr lang="en-US" dirty="0"/>
          </a:p>
          <a:p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writeln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()</a:t>
            </a:r>
            <a:r>
              <a:rPr lang="en-US" dirty="0">
                <a:cs typeface="Cascadia Code" panose="020B0609020000020004" pitchFamily="49" charset="0"/>
              </a:rPr>
              <a:t> -&gt; </a:t>
            </a:r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writeLine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()</a:t>
            </a:r>
          </a:p>
          <a:p>
            <a:pPr lvl="1"/>
            <a:r>
              <a:rPr lang="en-US" dirty="0"/>
              <a:t>C#, Kent University Paper</a:t>
            </a:r>
          </a:p>
          <a:p>
            <a:pPr lvl="1"/>
            <a:endParaRPr lang="en-US" dirty="0"/>
          </a:p>
          <a:p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std.conv.*</a:t>
            </a:r>
            <a:r>
              <a:rPr lang="en-US" dirty="0"/>
              <a:t> -&gt; 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phobos.sys.convert.*</a:t>
            </a:r>
          </a:p>
          <a:p>
            <a:pPr lvl="1"/>
            <a:r>
              <a:rPr lang="en-US" dirty="0">
                <a:cs typeface="Cascadia Code" panose="020B0609020000020004" pitchFamily="49" charset="0"/>
              </a:rPr>
              <a:t>Kent University Paper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69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6ACD-15B6-7658-DCCB-AA6499DE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Contributors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6AE8B-C20E-8DFB-4D70-0FF03FAD6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Module Maintainers will be noted in a MAINTAINERS file.</a:t>
            </a:r>
          </a:p>
          <a:p>
            <a:pPr lvl="1"/>
            <a:r>
              <a:rPr lang="en-US" dirty="0"/>
              <a:t>To add/remove yourself as a Module Maintainer, please submit a PR.</a:t>
            </a:r>
          </a:p>
          <a:p>
            <a:r>
              <a:rPr lang="en-US" dirty="0"/>
              <a:t>Required Reviewers will have seven days to respond.</a:t>
            </a:r>
          </a:p>
          <a:p>
            <a:pPr lvl="1"/>
            <a:r>
              <a:rPr lang="en-US" dirty="0"/>
              <a:t>Silence is approval.</a:t>
            </a:r>
          </a:p>
          <a:p>
            <a:pPr lvl="1"/>
            <a:r>
              <a:rPr lang="en-US" dirty="0"/>
              <a:t>This can be extended if they are temporarily unavailable.</a:t>
            </a:r>
          </a:p>
          <a:p>
            <a:pPr lvl="1"/>
            <a:r>
              <a:rPr lang="en-US" dirty="0"/>
              <a:t>Alternatively, another qualified reviewer can step in.</a:t>
            </a:r>
          </a:p>
          <a:p>
            <a:r>
              <a:rPr lang="en-US" dirty="0"/>
              <a:t>Disagreement must include an alternative.</a:t>
            </a:r>
          </a:p>
          <a:p>
            <a:pPr lvl="1"/>
            <a:r>
              <a:rPr lang="en-US" dirty="0"/>
              <a:t>Applies primarily to new features on the roadmap.</a:t>
            </a:r>
          </a:p>
          <a:p>
            <a:pPr lvl="1"/>
            <a:r>
              <a:rPr lang="en-US" dirty="0"/>
              <a:t>If no alternative is provided the presented implementation will be merged.</a:t>
            </a:r>
          </a:p>
          <a:p>
            <a:pPr lvl="1"/>
            <a:r>
              <a:rPr lang="en-US" dirty="0"/>
              <a:t>Does not apply to feedback on implementation quality and style.</a:t>
            </a:r>
          </a:p>
        </p:txBody>
      </p:sp>
    </p:spTree>
    <p:extLst>
      <p:ext uri="{BB962C8B-B14F-4D97-AF65-F5344CB8AC3E}">
        <p14:creationId xmlns:p14="http://schemas.microsoft.com/office/powerpoint/2010/main" val="2889053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B10E4-FE7D-2B16-09CD-CCA53CE1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Versioning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97BD3-115D-78F3-F540-3DB310190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Phobos 3 intends to track DMD Editions.</a:t>
            </a:r>
          </a:p>
          <a:p>
            <a:pPr lvl="1"/>
            <a:r>
              <a:rPr lang="en-US" dirty="0"/>
              <a:t>Note that while Compiler Editions and Versioning has been discussed, no official decision has been made.</a:t>
            </a:r>
          </a:p>
          <a:p>
            <a:r>
              <a:rPr lang="en-US" dirty="0"/>
              <a:t>Phobos Major Versions will track with each Edition release.</a:t>
            </a:r>
          </a:p>
          <a:p>
            <a:pPr lvl="1"/>
            <a:r>
              <a:rPr lang="en-US" dirty="0"/>
              <a:t>May break API with prior Phobos versions.</a:t>
            </a:r>
          </a:p>
          <a:p>
            <a:r>
              <a:rPr lang="en-US" dirty="0"/>
              <a:t>Phobos Minor Versions will track the monthly compiler release.</a:t>
            </a:r>
          </a:p>
          <a:p>
            <a:r>
              <a:rPr lang="en-US" dirty="0"/>
              <a:t>Phobos Patch Versions will be out-of-band releases.</a:t>
            </a:r>
          </a:p>
          <a:p>
            <a:pPr lvl="1"/>
            <a:r>
              <a:rPr lang="en-US" dirty="0"/>
              <a:t>Patch versions will be limited to Security and Critical bugs.</a:t>
            </a:r>
          </a:p>
          <a:p>
            <a:r>
              <a:rPr lang="en-US" dirty="0"/>
              <a:t>This effectively yields a </a:t>
            </a:r>
            <a:r>
              <a:rPr lang="en-US" dirty="0" err="1"/>
              <a:t>SemVer</a:t>
            </a:r>
            <a:r>
              <a:rPr lang="en-US" dirty="0"/>
              <a:t> compatible version specifier.</a:t>
            </a:r>
          </a:p>
          <a:p>
            <a:pPr lvl="1"/>
            <a:r>
              <a:rPr lang="en-US" dirty="0"/>
              <a:t>Therefore, the first release of Phobos 3 will be: 3.0.0</a:t>
            </a:r>
          </a:p>
        </p:txBody>
      </p:sp>
    </p:spTree>
    <p:extLst>
      <p:ext uri="{BB962C8B-B14F-4D97-AF65-F5344CB8AC3E}">
        <p14:creationId xmlns:p14="http://schemas.microsoft.com/office/powerpoint/2010/main" val="3305284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3A588-4256-A710-E0C9-53A907A7E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About Phobos 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8CF5B-A66A-8301-301C-7A15B029B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Will:</a:t>
            </a:r>
          </a:p>
          <a:p>
            <a:pPr lvl="1"/>
            <a:r>
              <a:rPr lang="en-US" dirty="0"/>
              <a:t>Continue to be supported.</a:t>
            </a:r>
          </a:p>
          <a:p>
            <a:pPr lvl="1"/>
            <a:r>
              <a:rPr lang="en-US" dirty="0"/>
              <a:t>Receive bug fixes.</a:t>
            </a:r>
          </a:p>
          <a:p>
            <a:pPr lvl="1"/>
            <a:r>
              <a:rPr lang="en-US" dirty="0"/>
              <a:t>Support new Operating Systems and Editions.</a:t>
            </a:r>
          </a:p>
          <a:p>
            <a:pPr lvl="1"/>
            <a:r>
              <a:rPr lang="en-US" dirty="0"/>
              <a:t>Be usable in Phobos v3 projects.</a:t>
            </a:r>
          </a:p>
          <a:p>
            <a:pPr lvl="1"/>
            <a:r>
              <a:rPr lang="en-US" dirty="0"/>
              <a:t>Continue to use the 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std.*</a:t>
            </a:r>
            <a:r>
              <a:rPr lang="en-US" dirty="0"/>
              <a:t> package.</a:t>
            </a:r>
          </a:p>
          <a:p>
            <a:r>
              <a:rPr lang="en-US" dirty="0"/>
              <a:t>Will </a:t>
            </a:r>
            <a:r>
              <a:rPr lang="en-US" b="1" i="1" dirty="0"/>
              <a:t>Not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Add new functionality.</a:t>
            </a:r>
          </a:p>
        </p:txBody>
      </p:sp>
    </p:spTree>
    <p:extLst>
      <p:ext uri="{BB962C8B-B14F-4D97-AF65-F5344CB8AC3E}">
        <p14:creationId xmlns:p14="http://schemas.microsoft.com/office/powerpoint/2010/main" val="1556037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DC11F-B74C-19BF-97F7-454426AC6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Phobos 3?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A279B-FE6A-FD33-02D1-8F7E5BBBC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Evolutionary, not revolutionary.</a:t>
            </a:r>
          </a:p>
          <a:p>
            <a:r>
              <a:rPr lang="en-US" dirty="0"/>
              <a:t>Serves as the foundation for future Phobos releases.</a:t>
            </a:r>
          </a:p>
          <a:p>
            <a:r>
              <a:rPr lang="en-US" dirty="0"/>
              <a:t>Built by auditing and improving the Phobos 2 codebase.</a:t>
            </a:r>
          </a:p>
          <a:p>
            <a:r>
              <a:rPr lang="en-US" dirty="0"/>
              <a:t>Separate and distinct from Phobos 2</a:t>
            </a:r>
          </a:p>
          <a:p>
            <a:r>
              <a:rPr lang="en-US" dirty="0"/>
              <a:t>Will co-exist alongside Phobos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6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DD367-7D6B-A599-29FE-FA89D1CEA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8BAF5-F482-AC1D-4E75-FFCF17D9C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000" dirty="0"/>
              <a:t>🤷‍♂️</a:t>
            </a:r>
          </a:p>
          <a:p>
            <a:endParaRPr lang="en-US" dirty="0"/>
          </a:p>
          <a:p>
            <a:r>
              <a:rPr lang="en-US" dirty="0"/>
              <a:t>Whenever it is completed. </a:t>
            </a:r>
          </a:p>
          <a:p>
            <a:r>
              <a:rPr lang="en-US" dirty="0"/>
              <a:t>We would like to time it with the first Edition, but this is an entirely volunteer project.</a:t>
            </a:r>
          </a:p>
          <a:p>
            <a:r>
              <a:rPr lang="en-US" dirty="0"/>
              <a:t>Everybody working on it has a full-time job, so time for large library projects is sparse.</a:t>
            </a:r>
          </a:p>
          <a:p>
            <a:r>
              <a:rPr lang="en-US" dirty="0"/>
              <a:t>The Library is not as popular as the Language.</a:t>
            </a:r>
          </a:p>
        </p:txBody>
      </p:sp>
    </p:spTree>
    <p:extLst>
      <p:ext uri="{BB962C8B-B14F-4D97-AF65-F5344CB8AC3E}">
        <p14:creationId xmlns:p14="http://schemas.microsoft.com/office/powerpoint/2010/main" val="2022325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C979-8AC3-02A4-0865-E120137E1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Big or Small?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BE573-D083-4730-8797-033CA36CF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enduring debates on the Forums.</a:t>
            </a:r>
          </a:p>
          <a:p>
            <a:r>
              <a:rPr lang="en-US" dirty="0"/>
              <a:t>Phobos 3 will begin the transition to a “Big Standard Library”</a:t>
            </a:r>
          </a:p>
          <a:p>
            <a:pPr lvl="1"/>
            <a:r>
              <a:rPr lang="en-US" dirty="0"/>
              <a:t>Notably, C++ is also making this transition.</a:t>
            </a:r>
          </a:p>
          <a:p>
            <a:pPr lvl="1"/>
            <a:r>
              <a:rPr lang="en-US" dirty="0"/>
              <a:t>Allows D to be a memory-safe alternative to C++.</a:t>
            </a:r>
          </a:p>
          <a:p>
            <a:pPr lvl="1"/>
            <a:r>
              <a:rPr lang="en-US" dirty="0"/>
              <a:t>Will allow us to attract more programmers from the C# and Java spaces.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037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47B60-4546-AEAE-5A64-111B4E96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Phobos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09FC9-289D-21F9-E91E-B160E9981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new packages:</a:t>
            </a:r>
          </a:p>
          <a:p>
            <a:pPr lvl="1"/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phobos.crypto</a:t>
            </a:r>
            <a:endParaRPr lang="en-US" dirty="0"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pPr lvl="1"/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phobos.database</a:t>
            </a:r>
            <a:endParaRPr lang="en-US" dirty="0"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pPr lvl="1"/>
            <a:r>
              <a:rPr lang="en-US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phobos.http</a:t>
            </a:r>
            <a:endParaRPr lang="en-US" dirty="0"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pPr lvl="1"/>
            <a:r>
              <a:rPr lang="en-US" dirty="0"/>
              <a:t>Others?</a:t>
            </a:r>
          </a:p>
          <a:p>
            <a:r>
              <a:rPr lang="en-US" dirty="0"/>
              <a:t>Focused expanding the library.</a:t>
            </a:r>
          </a:p>
          <a:p>
            <a:r>
              <a:rPr lang="en-US" dirty="0"/>
              <a:t>Make use of new Language Edition features.</a:t>
            </a:r>
          </a:p>
          <a:p>
            <a:r>
              <a:rPr lang="en-US" dirty="0"/>
              <a:t>Will introduce a process, similar to DIP’s, for adding new features.</a:t>
            </a:r>
          </a:p>
        </p:txBody>
      </p:sp>
    </p:spTree>
    <p:extLst>
      <p:ext uri="{BB962C8B-B14F-4D97-AF65-F5344CB8AC3E}">
        <p14:creationId xmlns:p14="http://schemas.microsoft.com/office/powerpoint/2010/main" val="120153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DBE830-A692-C119-A765-C65E7E429D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Ok …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E32800E-9FD7-0342-D444-C3CBA91C1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37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47B60-4546-AEAE-5A64-111B4E96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Phobos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09FC9-289D-21F9-E91E-B160E9981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Phobos 4 may introduce a third layer.</a:t>
            </a:r>
          </a:p>
          <a:p>
            <a:pPr lvl="1"/>
            <a:r>
              <a:rPr lang="en-US" dirty="0"/>
              <a:t>Lower layers will not import from higher layers.</a:t>
            </a:r>
          </a:p>
          <a:p>
            <a:r>
              <a:rPr lang="en-US" dirty="0"/>
              <a:t>Consider: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307823B7-AE1E-7A64-F455-E9C0381F16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334578"/>
              </p:ext>
            </p:extLst>
          </p:nvPr>
        </p:nvGraphicFramePr>
        <p:xfrm>
          <a:off x="838200" y="3185095"/>
          <a:ext cx="10515600" cy="2759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89523232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5475452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1857816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15138144"/>
                    </a:ext>
                  </a:extLst>
                </a:gridCol>
              </a:tblGrid>
              <a:tr h="91992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phobos.database</a:t>
                      </a:r>
                      <a:endParaRPr lang="en-US" sz="2400" dirty="0">
                        <a:solidFill>
                          <a:schemeClr val="bg1"/>
                        </a:solidFill>
                        <a:latin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phobos.http</a:t>
                      </a:r>
                      <a:endParaRPr lang="en-US" sz="2400" dirty="0">
                        <a:solidFill>
                          <a:schemeClr val="bg1"/>
                        </a:solidFill>
                        <a:latin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2410144"/>
                  </a:ext>
                </a:extLst>
              </a:tr>
              <a:tr h="9199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phobos.text</a:t>
                      </a:r>
                      <a:endParaRPr lang="en-US" sz="2400" dirty="0">
                        <a:solidFill>
                          <a:schemeClr val="bg1"/>
                        </a:solidFill>
                        <a:latin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phobos.data</a:t>
                      </a:r>
                      <a:endParaRPr lang="en-US" sz="2400" dirty="0">
                        <a:solidFill>
                          <a:schemeClr val="bg1"/>
                        </a:solidFill>
                        <a:latin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phobos.net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phobos.crypto</a:t>
                      </a:r>
                      <a:endParaRPr lang="en-US" sz="2400" dirty="0">
                        <a:solidFill>
                          <a:schemeClr val="bg1"/>
                        </a:solidFill>
                        <a:latin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055571"/>
                  </a:ext>
                </a:extLst>
              </a:tr>
              <a:tr h="91992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phobos.sys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81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880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6FB82-7714-14E7-2851-180D302E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Thanks For Listening!</a:t>
            </a:r>
          </a:p>
        </p:txBody>
      </p:sp>
      <p:pic>
        <p:nvPicPr>
          <p:cNvPr id="11" name="Content Placeholder 10" descr="Close-up of smoked pulled pork sandwich on red and white checkered paper on counter">
            <a:extLst>
              <a:ext uri="{FF2B5EF4-FFF2-40B4-BE49-F238E27FC236}">
                <a16:creationId xmlns:a16="http://schemas.microsoft.com/office/drawing/2014/main" id="{CA772EAF-A522-E052-A940-CCF8A9DB0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002" y="1825625"/>
            <a:ext cx="6527995" cy="4351338"/>
          </a:xfrm>
        </p:spPr>
      </p:pic>
    </p:spTree>
    <p:extLst>
      <p:ext uri="{BB962C8B-B14F-4D97-AF65-F5344CB8AC3E}">
        <p14:creationId xmlns:p14="http://schemas.microsoft.com/office/powerpoint/2010/main" val="3719958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DBE830-A692-C119-A765-C65E7E429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But</a:t>
            </a:r>
          </a:p>
        </p:txBody>
      </p:sp>
      <p:pic>
        <p:nvPicPr>
          <p:cNvPr id="3" name="Picture 2" descr="A bird standing on a cage&#10;&#10;Description automatically generated">
            <a:extLst>
              <a:ext uri="{FF2B5EF4-FFF2-40B4-BE49-F238E27FC236}">
                <a16:creationId xmlns:a16="http://schemas.microsoft.com/office/drawing/2014/main" id="{5BB56B75-9611-96AE-CEEF-5A10ED737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18" y="1690688"/>
            <a:ext cx="2296364" cy="229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1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DBE830-A692-C119-A765-C65E7E429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</a:t>
            </a:r>
          </a:p>
        </p:txBody>
      </p:sp>
      <p:pic>
        <p:nvPicPr>
          <p:cNvPr id="3" name="Picture 2" descr="A bird standing on a cage&#10;&#10;Description automatically generated">
            <a:extLst>
              <a:ext uri="{FF2B5EF4-FFF2-40B4-BE49-F238E27FC236}">
                <a16:creationId xmlns:a16="http://schemas.microsoft.com/office/drawing/2014/main" id="{5BB56B75-9611-96AE-CEEF-5A10ED737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48" y="1690688"/>
            <a:ext cx="3366103" cy="336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37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DBE830-A692-C119-A765-C65E7E429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Phobos 3</a:t>
            </a:r>
          </a:p>
        </p:txBody>
      </p:sp>
      <p:pic>
        <p:nvPicPr>
          <p:cNvPr id="3" name="Picture 2" descr="A bird standing on a cage&#10;&#10;Description automatically generated">
            <a:extLst>
              <a:ext uri="{FF2B5EF4-FFF2-40B4-BE49-F238E27FC236}">
                <a16:creationId xmlns:a16="http://schemas.microsoft.com/office/drawing/2014/main" id="{5BB56B75-9611-96AE-CEEF-5A10ED737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14" y="1690688"/>
            <a:ext cx="4934771" cy="493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8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3866F-381A-A2D4-99C7-9FBAD06DC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Phobos 3?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B3946-4971-A3B9-315C-3EF610FED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</a:t>
            </a:r>
            <a:r>
              <a:rPr lang="en-US" dirty="0" err="1"/>
              <a:t>Autodecoding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Requires a careful, file-by-file audit.</a:t>
            </a:r>
          </a:p>
          <a:p>
            <a:pPr lvl="1"/>
            <a:r>
              <a:rPr lang="en-US" dirty="0"/>
              <a:t>Is extremely complex to do in place.</a:t>
            </a:r>
          </a:p>
          <a:p>
            <a:pPr lvl="1"/>
            <a:r>
              <a:rPr lang="en-US" dirty="0"/>
              <a:t>Introduces potential bugs when </a:t>
            </a:r>
            <a:br>
              <a:rPr lang="en-US" dirty="0"/>
            </a:br>
            <a:r>
              <a:rPr lang="en-US" dirty="0"/>
              <a:t>done piecemeal.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67D12-22DD-B82F-26EA-210F26114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707" y="2208613"/>
            <a:ext cx="5584507" cy="452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0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8ADD-58BB-4C9A-2ED2-09EF62210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Phobos 3?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1BE7C-FB21-A165-50C3-4499591AE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also…</a:t>
            </a:r>
          </a:p>
          <a:p>
            <a:pPr lvl="1"/>
            <a:r>
              <a:rPr lang="en-US" dirty="0"/>
              <a:t>@nogc / </a:t>
            </a:r>
            <a:r>
              <a:rPr lang="en-US" dirty="0" err="1"/>
              <a:t>nothrow</a:t>
            </a:r>
            <a:endParaRPr lang="en-US" dirty="0"/>
          </a:p>
          <a:p>
            <a:pPr lvl="1"/>
            <a:r>
              <a:rPr lang="en-US" dirty="0"/>
              <a:t>Range redesign</a:t>
            </a:r>
          </a:p>
          <a:p>
            <a:pPr lvl="1"/>
            <a:r>
              <a:rPr lang="en-US" dirty="0"/>
              <a:t>Overhaul I/O package</a:t>
            </a:r>
          </a:p>
          <a:p>
            <a:pPr lvl="1"/>
            <a:r>
              <a:rPr lang="en-US" dirty="0"/>
              <a:t>Reduce inter-module dependencies</a:t>
            </a:r>
          </a:p>
          <a:p>
            <a:pPr lvl="1"/>
            <a:r>
              <a:rPr lang="en-US" dirty="0"/>
              <a:t>Reduce template usage</a:t>
            </a:r>
          </a:p>
          <a:p>
            <a:pPr lvl="1"/>
            <a:r>
              <a:rPr lang="en-US" dirty="0"/>
              <a:t>Phobos package structure redesign</a:t>
            </a:r>
          </a:p>
          <a:p>
            <a:pPr lvl="1"/>
            <a:r>
              <a:rPr lang="en-US" dirty="0"/>
              <a:t>Improve API consistency and accessibility</a:t>
            </a:r>
          </a:p>
          <a:p>
            <a:pPr lvl="1"/>
            <a:r>
              <a:rPr lang="en-US" dirty="0"/>
              <a:t>Align the Standard Library with Editions</a:t>
            </a:r>
          </a:p>
        </p:txBody>
      </p:sp>
    </p:spTree>
    <p:extLst>
      <p:ext uri="{BB962C8B-B14F-4D97-AF65-F5344CB8AC3E}">
        <p14:creationId xmlns:p14="http://schemas.microsoft.com/office/powerpoint/2010/main" val="85102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45EE-5A34-08D8-3A0A-E6655D88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Standard Library Ground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A3FB-4B24-34F7-7B8B-BF6BB722B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Broad Applicability</a:t>
            </a:r>
          </a:p>
          <a:p>
            <a:r>
              <a:rPr lang="en-US" dirty="0"/>
              <a:t>Common and Standard</a:t>
            </a:r>
          </a:p>
          <a:p>
            <a:r>
              <a:rPr lang="en-US" dirty="0"/>
              <a:t>Consistency and Simplicity</a:t>
            </a:r>
          </a:p>
          <a:p>
            <a:r>
              <a:rPr lang="en-US" dirty="0"/>
              <a:t>Performance is a concern, but not the top concern. </a:t>
            </a:r>
          </a:p>
          <a:p>
            <a:pPr lvl="1"/>
            <a:r>
              <a:rPr lang="en-US" dirty="0"/>
              <a:t>If you need maximum performance, you will probably want to create your own implementation in any case.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72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24480</TotalTime>
  <Words>1443</Words>
  <Application>Microsoft Office PowerPoint</Application>
  <PresentationFormat>Widescreen</PresentationFormat>
  <Paragraphs>218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Aptos</vt:lpstr>
      <vt:lpstr>Aptos Display</vt:lpstr>
      <vt:lpstr>Arial</vt:lpstr>
      <vt:lpstr>Cascadia Code</vt:lpstr>
      <vt:lpstr>Office Theme</vt:lpstr>
      <vt:lpstr>The Future of Phobos</vt:lpstr>
      <vt:lpstr>Why Phobos 3?</vt:lpstr>
      <vt:lpstr>Ok …</vt:lpstr>
      <vt:lpstr>But</vt:lpstr>
      <vt:lpstr>Why</vt:lpstr>
      <vt:lpstr>Phobos 3</vt:lpstr>
      <vt:lpstr>Why Phobos 3?</vt:lpstr>
      <vt:lpstr>Why Phobos 3?</vt:lpstr>
      <vt:lpstr>Standard Library Ground Rules</vt:lpstr>
      <vt:lpstr>Autodecoding</vt:lpstr>
      <vt:lpstr>@nogc</vt:lpstr>
      <vt:lpstr>nothrow</vt:lpstr>
      <vt:lpstr>@nogc / nothrow in Phobos 3</vt:lpstr>
      <vt:lpstr>Ranges</vt:lpstr>
      <vt:lpstr>I/O</vt:lpstr>
      <vt:lpstr>Reduce Dependencies</vt:lpstr>
      <vt:lpstr>Reducing Template Usage</vt:lpstr>
      <vt:lpstr>Package Structure</vt:lpstr>
      <vt:lpstr>Package Layering</vt:lpstr>
      <vt:lpstr>Accessibility</vt:lpstr>
      <vt:lpstr>Naming</vt:lpstr>
      <vt:lpstr>Naming Examples</vt:lpstr>
      <vt:lpstr>Contributors</vt:lpstr>
      <vt:lpstr>Versioning</vt:lpstr>
      <vt:lpstr>What About Phobos 2?</vt:lpstr>
      <vt:lpstr>What is Phobos 3?</vt:lpstr>
      <vt:lpstr>When?</vt:lpstr>
      <vt:lpstr>Big or Small?</vt:lpstr>
      <vt:lpstr> Phobos 4</vt:lpstr>
      <vt:lpstr> Phobos 4</vt:lpstr>
      <vt:lpstr>Thanks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Adam Wilson</dc:creator>
  <cp:lastModifiedBy>Adam Wilson</cp:lastModifiedBy>
  <cp:revision>50</cp:revision>
  <dcterms:created xsi:type="dcterms:W3CDTF">2024-08-31T07:31:18Z</dcterms:created>
  <dcterms:modified xsi:type="dcterms:W3CDTF">2024-09-17T23:14:55Z</dcterms:modified>
</cp:coreProperties>
</file>