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8" r:id="rId14"/>
    <p:sldId id="270" r:id="rId15"/>
    <p:sldId id="267" r:id="rId16"/>
    <p:sldId id="276" r:id="rId17"/>
    <p:sldId id="271" r:id="rId18"/>
    <p:sldId id="277" r:id="rId19"/>
    <p:sldId id="295" r:id="rId20"/>
    <p:sldId id="273" r:id="rId21"/>
    <p:sldId id="287" r:id="rId22"/>
    <p:sldId id="274" r:id="rId23"/>
    <p:sldId id="278" r:id="rId24"/>
    <p:sldId id="280" r:id="rId25"/>
    <p:sldId id="279" r:id="rId26"/>
    <p:sldId id="285" r:id="rId27"/>
    <p:sldId id="281" r:id="rId28"/>
    <p:sldId id="282" r:id="rId29"/>
    <p:sldId id="283" r:id="rId30"/>
    <p:sldId id="284" r:id="rId31"/>
    <p:sldId id="286" r:id="rId32"/>
    <p:sldId id="288" r:id="rId33"/>
    <p:sldId id="289" r:id="rId34"/>
    <p:sldId id="291" r:id="rId35"/>
    <p:sldId id="290" r:id="rId36"/>
    <p:sldId id="294" r:id="rId37"/>
    <p:sldId id="293" r:id="rId38"/>
    <p:sldId id="292" r:id="rId39"/>
    <p:sldId id="29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0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" y="7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BC2DE-1F2F-43D6-918E-203F55880643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06387-1181-47BB-BF25-9B6EE5EB1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1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306387-1181-47BB-BF25-9B6EE5EB13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7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7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6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2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8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7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6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0F0AADC-F425-460D-9D5F-EC0446BFA4C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8DD3F1D-2DD4-4FE7-8143-A7B96B5BA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77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github.com/dlang/phobos/pull/905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adamdjwilson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EB4E-7481-E261-EA22-EFA73FFCD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Phobos 3: Year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1346E-1095-969C-8B57-90D33DBF97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79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20B5E-A5C3-CDEC-8214-AF1288F6F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EA1F-8C94-5E7C-F4CA-02C747BF7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Naming Things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2DAD3-E33B-C3E3-0855-B02D6E27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Proposal: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SymbolType</a:t>
            </a:r>
            <a:r>
              <a:rPr lang="en-US" dirty="0"/>
              <a:t> and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ExpressionType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Removes abbreviations.</a:t>
            </a:r>
          </a:p>
          <a:p>
            <a:pPr lvl="1"/>
            <a:r>
              <a:rPr lang="en-US" dirty="0"/>
              <a:t>Easy to differentiate at a glance.</a:t>
            </a:r>
          </a:p>
          <a:p>
            <a:pPr lvl="1"/>
            <a:r>
              <a:rPr lang="en-US" dirty="0"/>
              <a:t>Clear language, but now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ExpressionType</a:t>
            </a:r>
            <a:r>
              <a:rPr lang="en-US" dirty="0"/>
              <a:t> is quite long.</a:t>
            </a:r>
          </a:p>
          <a:p>
            <a:endParaRPr lang="en-US" dirty="0"/>
          </a:p>
          <a:p>
            <a:r>
              <a:rPr lang="en-US" dirty="0"/>
              <a:t>Picture of the proposed templates: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BEA9D2-26D0-403F-CE63-D09B5F4B1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46" y="4459739"/>
            <a:ext cx="6507630" cy="1093281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D76FFD-0BAC-D80D-AE1B-86D77B3F52A1}"/>
              </a:ext>
            </a:extLst>
          </p:cNvPr>
          <p:cNvSpPr/>
          <p:nvPr/>
        </p:nvSpPr>
        <p:spPr>
          <a:xfrm>
            <a:off x="3784146" y="4853669"/>
            <a:ext cx="2098222" cy="6245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1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553E1-9F23-E252-3B93-16FD0E68A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E87AD-03C6-E77D-B52B-6574E877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Naming Things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F9917-B1D0-891E-44E3-3CC5098F7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PropertyType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>
                <a:cs typeface="Cascadia Code" panose="020B0609020000020004" pitchFamily="49" charset="0"/>
              </a:rPr>
              <a:t>ex-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ExpressionType</a:t>
            </a:r>
            <a:r>
              <a:rPr lang="en-US" dirty="0">
                <a:cs typeface="Cascadia Code" panose="020B0609020000020004" pitchFamily="49" charset="0"/>
              </a:rPr>
              <a:t> </a:t>
            </a:r>
          </a:p>
          <a:p>
            <a:endParaRPr lang="en-US" dirty="0">
              <a:cs typeface="Cascadia Code" panose="020B0609020000020004" pitchFamily="49" charset="0"/>
            </a:endParaRPr>
          </a:p>
          <a:p>
            <a:r>
              <a:rPr lang="en-US" dirty="0">
                <a:cs typeface="Cascadia Code" panose="020B0609020000020004" pitchFamily="49" charset="0"/>
              </a:rPr>
              <a:t>Sometimes we need to reset and re-evaluate.</a:t>
            </a:r>
          </a:p>
          <a:p>
            <a:pPr lvl="1"/>
            <a:r>
              <a:rPr lang="en-US" dirty="0">
                <a:cs typeface="Cascadia Code" panose="020B0609020000020004" pitchFamily="49" charset="0"/>
              </a:rPr>
              <a:t>The key question was “What is this actually used for?”</a:t>
            </a:r>
          </a:p>
          <a:p>
            <a:endParaRPr lang="en-US" dirty="0">
              <a:cs typeface="Cascadia Code" panose="020B0609020000020004" pitchFamily="49" charset="0"/>
            </a:endParaRPr>
          </a:p>
          <a:p>
            <a:r>
              <a:rPr lang="en-US" dirty="0">
                <a:cs typeface="Cascadia Code" panose="020B0609020000020004" pitchFamily="49" charset="0"/>
              </a:rPr>
              <a:t>It’s used to get the return type of property getter methods.</a:t>
            </a:r>
          </a:p>
        </p:txBody>
      </p:sp>
    </p:spTree>
    <p:extLst>
      <p:ext uri="{BB962C8B-B14F-4D97-AF65-F5344CB8AC3E}">
        <p14:creationId xmlns:p14="http://schemas.microsoft.com/office/powerpoint/2010/main" val="389698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CB7E-8A45-C6AA-3427-10022E8C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We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02ADD-2D29-B71C-1FF9-0C42E2285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Abbreviations</a:t>
            </a:r>
          </a:p>
          <a:p>
            <a:pPr lvl="1"/>
            <a:r>
              <a:rPr lang="en-US" dirty="0"/>
              <a:t>They are harder to read when combined with other code.</a:t>
            </a:r>
          </a:p>
          <a:p>
            <a:pPr lvl="1"/>
            <a:r>
              <a:rPr lang="en-US" dirty="0"/>
              <a:t>They are typically arbitrary to the parent language.</a:t>
            </a:r>
          </a:p>
          <a:p>
            <a:pPr lvl="1"/>
            <a:r>
              <a:rPr lang="en-US" dirty="0"/>
              <a:t>They make it easier to confuse symbols.</a:t>
            </a:r>
          </a:p>
          <a:p>
            <a:pPr lvl="2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SymType</a:t>
            </a:r>
            <a:r>
              <a:rPr lang="en-US" dirty="0"/>
              <a:t> was too close to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SumType</a:t>
            </a:r>
            <a:r>
              <a:rPr lang="en-US" dirty="0"/>
              <a:t> to be acceptable.</a:t>
            </a:r>
          </a:p>
          <a:p>
            <a:pPr lvl="1"/>
            <a:endParaRPr lang="en-US" dirty="0"/>
          </a:p>
          <a:p>
            <a:r>
              <a:rPr lang="en-US" dirty="0"/>
              <a:t>If you’re struggling with a name, ask a different question.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ExpressionType</a:t>
            </a:r>
            <a:r>
              <a:rPr lang="en-US" dirty="0"/>
              <a:t> is what it does.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PropertyType</a:t>
            </a:r>
            <a:r>
              <a:rPr lang="en-US" dirty="0"/>
              <a:t> is how it’s used.</a:t>
            </a:r>
          </a:p>
        </p:txBody>
      </p:sp>
    </p:spTree>
    <p:extLst>
      <p:ext uri="{BB962C8B-B14F-4D97-AF65-F5344CB8AC3E}">
        <p14:creationId xmlns:p14="http://schemas.microsoft.com/office/powerpoint/2010/main" val="265515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20C5-4F84-C01B-85E6-9B3F165C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Quick Primer on User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47FE0-86B5-3E1C-6B05-8748BD893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Taxonomy of Human Visual Data Processing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Color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Shape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Text</a:t>
            </a:r>
          </a:p>
          <a:p>
            <a:endParaRPr lang="en-US" dirty="0"/>
          </a:p>
          <a:p>
            <a:r>
              <a:rPr lang="en-US" dirty="0"/>
              <a:t>Color is why syntax highlighting is so common.</a:t>
            </a:r>
          </a:p>
          <a:p>
            <a:r>
              <a:rPr lang="en-US" dirty="0"/>
              <a:t>Shape is why indentation is so frequently fought over.</a:t>
            </a:r>
          </a:p>
          <a:p>
            <a:r>
              <a:rPr lang="en-US" dirty="0"/>
              <a:t>Text is the most difficult to process.</a:t>
            </a:r>
          </a:p>
          <a:p>
            <a:pPr lvl="1"/>
            <a:r>
              <a:rPr lang="en-US" dirty="0"/>
              <a:t>Interpreted last as a result.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0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E21FB-30E7-093C-29E7-0E8C1F202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8833-C7DE-9680-33F1-DC9A77DA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Quick Primer on User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1E3E6-ADE9-107C-DCF1-5839B2296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Humans do not process text as individual glyphs.</a:t>
            </a:r>
          </a:p>
          <a:p>
            <a:pPr lvl="1"/>
            <a:r>
              <a:rPr lang="en-US" dirty="0"/>
              <a:t>We interpret words by their shapes, as if they were pictures.</a:t>
            </a:r>
          </a:p>
          <a:p>
            <a:pPr lvl="1"/>
            <a:r>
              <a:rPr lang="en-US" dirty="0"/>
              <a:t>This is why logographic languages such as Japanese are just as legible to humans as alphabetic languages like English.</a:t>
            </a:r>
          </a:p>
          <a:p>
            <a:endParaRPr lang="en-US" dirty="0"/>
          </a:p>
          <a:p>
            <a:r>
              <a:rPr lang="en-US" dirty="0"/>
              <a:t>This means that variety of word-shapes </a:t>
            </a:r>
            <a:r>
              <a:rPr lang="en-US" i="1" dirty="0"/>
              <a:t>reduces</a:t>
            </a:r>
            <a:r>
              <a:rPr lang="en-US" dirty="0"/>
              <a:t> cognitive load.</a:t>
            </a:r>
          </a:p>
          <a:p>
            <a:pPr lvl="1"/>
            <a:r>
              <a:rPr lang="en-US" dirty="0"/>
              <a:t>Words with similar shape will be more easily mistaken.</a:t>
            </a:r>
          </a:p>
          <a:p>
            <a:pPr lvl="1"/>
            <a:endParaRPr lang="en-US" dirty="0"/>
          </a:p>
          <a:p>
            <a:r>
              <a:rPr lang="en-US" dirty="0"/>
              <a:t>Abbreviations violate word-shape.</a:t>
            </a:r>
          </a:p>
          <a:p>
            <a:pPr lvl="1"/>
            <a:r>
              <a:rPr lang="en-US" dirty="0"/>
              <a:t>This causes the brain to stop parsing word-shapes and attempt to infer the intended meaning of the abbreviation.</a:t>
            </a:r>
          </a:p>
        </p:txBody>
      </p:sp>
    </p:spTree>
    <p:extLst>
      <p:ext uri="{BB962C8B-B14F-4D97-AF65-F5344CB8AC3E}">
        <p14:creationId xmlns:p14="http://schemas.microsoft.com/office/powerpoint/2010/main" val="3097447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5953-CDC2-821D-4E72-31BE6B437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API’s as Programmer User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360A-611F-2BF3-0273-73E9E09C5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Language + API is the Programmer’s Interface to the Machine.</a:t>
            </a:r>
          </a:p>
          <a:p>
            <a:pPr lvl="1"/>
            <a:r>
              <a:rPr lang="en-US" dirty="0"/>
              <a:t>We can infer that the same rules of interfaces apply to code.</a:t>
            </a:r>
          </a:p>
          <a:p>
            <a:pPr lvl="1"/>
            <a:r>
              <a:rPr lang="en-US" dirty="0"/>
              <a:t>Prefer Color before Shape and Shape before Text.</a:t>
            </a:r>
          </a:p>
          <a:p>
            <a:endParaRPr lang="en-US" dirty="0"/>
          </a:p>
          <a:p>
            <a:r>
              <a:rPr lang="en-US" dirty="0"/>
              <a:t>Short Names reduce the number of characters in the “namespace”.</a:t>
            </a:r>
          </a:p>
          <a:p>
            <a:pPr lvl="1"/>
            <a:r>
              <a:rPr lang="en-US" dirty="0"/>
              <a:t>This in turn reduces the number of visual “shapes” possible in the API.</a:t>
            </a:r>
          </a:p>
          <a:p>
            <a:pPr lvl="1"/>
            <a:endParaRPr lang="en-US" dirty="0"/>
          </a:p>
          <a:p>
            <a:r>
              <a:rPr lang="en-US" dirty="0"/>
              <a:t>Short Names increase the likelihood of visual collisions.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SymType</a:t>
            </a:r>
            <a:r>
              <a:rPr lang="en-US" dirty="0"/>
              <a:t> vs.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SumType</a:t>
            </a:r>
            <a:r>
              <a:rPr lang="en-US" dirty="0"/>
              <a:t> can be indistinguishable in some fonts.</a:t>
            </a:r>
          </a:p>
        </p:txBody>
      </p:sp>
    </p:spTree>
    <p:extLst>
      <p:ext uri="{BB962C8B-B14F-4D97-AF65-F5344CB8AC3E}">
        <p14:creationId xmlns:p14="http://schemas.microsoft.com/office/powerpoint/2010/main" val="2689754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91E15-2661-B831-987C-16575E42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Capabilities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02E5A-7377-0B9D-2E1C-84705C650F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09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3638C-B368-8578-6B06-2BCC5C971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E77CE-D1F5-1ACB-13C6-71766E3A4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Formats</a:t>
            </a:r>
          </a:p>
          <a:p>
            <a:pPr lvl="1"/>
            <a:r>
              <a:rPr lang="en-US" dirty="0"/>
              <a:t>JSON, SDL, CSV, TOML.</a:t>
            </a:r>
          </a:p>
          <a:p>
            <a:pPr lvl="1"/>
            <a:r>
              <a:rPr lang="en-US" dirty="0"/>
              <a:t>Bringing JSON and SDL to Phobos will greatly simplify DUB development.</a:t>
            </a:r>
          </a:p>
          <a:p>
            <a:pPr lvl="1"/>
            <a:r>
              <a:rPr lang="en-US" dirty="0"/>
              <a:t>Possibly XML and YAML if we can get compliant implementations.</a:t>
            </a:r>
          </a:p>
          <a:p>
            <a:r>
              <a:rPr lang="en-US" dirty="0"/>
              <a:t>Cryptography</a:t>
            </a:r>
          </a:p>
          <a:p>
            <a:pPr lvl="1"/>
            <a:r>
              <a:rPr lang="en-US" dirty="0"/>
              <a:t>Absolutely no bespoke algorithm implementations!</a:t>
            </a:r>
          </a:p>
          <a:p>
            <a:pPr lvl="1"/>
            <a:r>
              <a:rPr lang="en-US" dirty="0"/>
              <a:t>Will use the intersection of what is provided by the major platforms.</a:t>
            </a:r>
          </a:p>
          <a:p>
            <a:r>
              <a:rPr lang="en-US" dirty="0"/>
              <a:t>HTTP Client</a:t>
            </a:r>
          </a:p>
          <a:p>
            <a:pPr lvl="1"/>
            <a:r>
              <a:rPr lang="en-US" dirty="0"/>
              <a:t>HTTP 1.1 at a minimum.</a:t>
            </a:r>
          </a:p>
          <a:p>
            <a:pPr lvl="1"/>
            <a:r>
              <a:rPr lang="en-US" dirty="0"/>
              <a:t>HTTP 2/3 if possible.</a:t>
            </a:r>
          </a:p>
        </p:txBody>
      </p:sp>
    </p:spTree>
    <p:extLst>
      <p:ext uri="{BB962C8B-B14F-4D97-AF65-F5344CB8AC3E}">
        <p14:creationId xmlns:p14="http://schemas.microsoft.com/office/powerpoint/2010/main" val="786221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B8C88-75F2-75D7-CD51-A8B2AB5C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588E7-B788-6DE6-9301-63C6667FE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focus is on existing capabilities.</a:t>
            </a:r>
          </a:p>
          <a:p>
            <a:r>
              <a:rPr lang="en-US" dirty="0"/>
              <a:t>These new capabilities are required by modern software.</a:t>
            </a:r>
          </a:p>
          <a:p>
            <a:endParaRPr lang="en-US" dirty="0"/>
          </a:p>
          <a:p>
            <a:r>
              <a:rPr lang="en-US" dirty="0"/>
              <a:t>Data Formats support the tooling ecosystem.</a:t>
            </a:r>
          </a:p>
          <a:p>
            <a:r>
              <a:rPr lang="en-US" dirty="0"/>
              <a:t>Basic Cryptography is necessary for security.</a:t>
            </a:r>
          </a:p>
          <a:p>
            <a:r>
              <a:rPr lang="en-US" dirty="0"/>
              <a:t>The world is web-based, so we must have an HTTP client.</a:t>
            </a:r>
          </a:p>
        </p:txBody>
      </p:sp>
    </p:spTree>
    <p:extLst>
      <p:ext uri="{BB962C8B-B14F-4D97-AF65-F5344CB8AC3E}">
        <p14:creationId xmlns:p14="http://schemas.microsoft.com/office/powerpoint/2010/main" val="130760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695CF-CDAD-AE04-92D3-D18F51C0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Removed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45FDD-A127-AF46-9457-0E43195A0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std.json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To be replaced with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JSONIOPipe</a:t>
            </a:r>
            <a:r>
              <a:rPr lang="en-US" dirty="0"/>
              <a:t> using the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std.json</a:t>
            </a:r>
            <a:r>
              <a:rPr lang="en-US" dirty="0"/>
              <a:t> namespace.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std.getopt</a:t>
            </a:r>
            <a:r>
              <a:rPr lang="en-US" dirty="0"/>
              <a:t> 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std.digest.hmac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/md/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ripemd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/sha</a:t>
            </a:r>
            <a:r>
              <a:rPr lang="en-US" dirty="0">
                <a:cs typeface="Cascadia Code" panose="020B0609020000020004" pitchFamily="49" charset="0"/>
              </a:rPr>
              <a:t> </a:t>
            </a:r>
          </a:p>
          <a:p>
            <a:pPr lvl="1"/>
            <a:r>
              <a:rPr lang="en-US" dirty="0"/>
              <a:t>Mandatory removal for security concerns.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std.experimental</a:t>
            </a:r>
            <a:r>
              <a:rPr lang="en-US" dirty="0">
                <a:cs typeface="Cascadia Code" panose="020B0609020000020004" pitchFamily="49" charset="0"/>
              </a:rPr>
              <a:t> 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std.logger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endParaRPr lang="en-US" dirty="0"/>
          </a:p>
          <a:p>
            <a:r>
              <a:rPr lang="en-US" dirty="0"/>
              <a:t>All may be replaced or reimplemented.</a:t>
            </a:r>
          </a:p>
          <a:p>
            <a:pPr lvl="1"/>
            <a:r>
              <a:rPr lang="en-US" dirty="0"/>
              <a:t>List is subject to change.</a:t>
            </a:r>
          </a:p>
          <a:p>
            <a:endParaRPr lang="en-US" dirty="0"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8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standing around an airplane&#10;&#10;AI-generated content may be incorrect.">
            <a:extLst>
              <a:ext uri="{FF2B5EF4-FFF2-40B4-BE49-F238E27FC236}">
                <a16:creationId xmlns:a16="http://schemas.microsoft.com/office/drawing/2014/main" id="{5FCE24E0-7C09-90CA-9165-95BFEAFF2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15" b="34549"/>
          <a:stretch>
            <a:fillRect/>
          </a:stretch>
        </p:blipFill>
        <p:spPr>
          <a:xfrm>
            <a:off x="787894" y="1703784"/>
            <a:ext cx="10616212" cy="3450431"/>
          </a:xfrm>
        </p:spPr>
      </p:pic>
    </p:spTree>
    <p:extLst>
      <p:ext uri="{BB962C8B-B14F-4D97-AF65-F5344CB8AC3E}">
        <p14:creationId xmlns:p14="http://schemas.microsoft.com/office/powerpoint/2010/main" val="23697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D9F6-7F62-1B0B-E661-84A02AFA8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Attributes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9615D2-FCFE-1406-8F3E-4A49D23D55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66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69803-B3FC-2B78-1328-8886549F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Philosophy of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438E0-3E31-AFF8-2B33-CBC157640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Discord says that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/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nothrow</a:t>
            </a:r>
            <a:r>
              <a:rPr lang="en-US" dirty="0"/>
              <a:t>/etc. are a different language.</a:t>
            </a:r>
          </a:p>
          <a:p>
            <a:endParaRPr lang="en-US" dirty="0"/>
          </a:p>
          <a:p>
            <a:r>
              <a:rPr lang="en-US" dirty="0"/>
              <a:t>I argue that they represent different programming </a:t>
            </a:r>
            <a:r>
              <a:rPr lang="en-US" b="1" i="1" dirty="0"/>
              <a:t>philosophies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One philosophy is that of maximum performance and control.</a:t>
            </a:r>
          </a:p>
          <a:p>
            <a:pPr lvl="1"/>
            <a:r>
              <a:rPr lang="en-US" dirty="0"/>
              <a:t>The other is a philosophy of maximum simplicity and safety.</a:t>
            </a:r>
          </a:p>
          <a:p>
            <a:pPr lvl="1"/>
            <a:endParaRPr lang="en-US" dirty="0"/>
          </a:p>
          <a:p>
            <a:r>
              <a:rPr lang="en-US" dirty="0"/>
              <a:t>Neither philosophy is incorrect.</a:t>
            </a:r>
          </a:p>
          <a:p>
            <a:pPr lvl="1"/>
            <a:r>
              <a:rPr lang="en-US" dirty="0"/>
              <a:t>But they do not interact well.</a:t>
            </a:r>
          </a:p>
          <a:p>
            <a:pPr lvl="1"/>
            <a:r>
              <a:rPr lang="en-US" dirty="0"/>
              <a:t>Phobos 2 is a mixed philosophy library.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21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7F498-3DF8-E98E-AE4D-F2E68579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Attribute Usage in Phobos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AFC97-17C9-5CB8-8F58-72AD6D33C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nothrow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Parameter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scope</a:t>
            </a:r>
            <a:r>
              <a:rPr lang="en-US" dirty="0"/>
              <a:t> (DIP1000)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@live</a:t>
            </a:r>
            <a:r>
              <a:rPr lang="en-US" dirty="0"/>
              <a:t> (DIP1021)</a:t>
            </a:r>
          </a:p>
        </p:txBody>
      </p:sp>
    </p:spTree>
    <p:extLst>
      <p:ext uri="{BB962C8B-B14F-4D97-AF65-F5344CB8AC3E}">
        <p14:creationId xmlns:p14="http://schemas.microsoft.com/office/powerpoint/2010/main" val="99824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AC6A5-9694-0B01-1842-BD6AB549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Attribute Usage in Phobos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9C9D0-8C01-B67B-2BE9-BA74A8A53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represent </a:t>
            </a:r>
            <a:r>
              <a:rPr lang="en-US" u="sng" dirty="0"/>
              <a:t>limitations</a:t>
            </a:r>
            <a:r>
              <a:rPr lang="en-US" dirty="0"/>
              <a:t> on the implementation.</a:t>
            </a:r>
          </a:p>
          <a:p>
            <a:pPr lvl="1"/>
            <a:r>
              <a:rPr lang="en-US" dirty="0"/>
              <a:t>But also represent </a:t>
            </a:r>
            <a:r>
              <a:rPr lang="en-US" u="sng" dirty="0"/>
              <a:t>promises</a:t>
            </a:r>
            <a:r>
              <a:rPr lang="en-US" dirty="0"/>
              <a:t> to the caller.</a:t>
            </a:r>
          </a:p>
          <a:p>
            <a:endParaRPr lang="en-US" dirty="0"/>
          </a:p>
          <a:p>
            <a:r>
              <a:rPr lang="en-US" dirty="0"/>
              <a:t>Removing Attributes is </a:t>
            </a:r>
            <a:r>
              <a:rPr lang="en-US" i="1" u="sng" dirty="0">
                <a:solidFill>
                  <a:srgbClr val="FF0000"/>
                </a:solidFill>
              </a:rPr>
              <a:t>always</a:t>
            </a:r>
            <a:r>
              <a:rPr lang="en-US" dirty="0"/>
              <a:t> a </a:t>
            </a:r>
            <a:r>
              <a:rPr lang="en-US" b="1" dirty="0"/>
              <a:t>Breaking Change</a:t>
            </a:r>
          </a:p>
          <a:p>
            <a:pPr lvl="1"/>
            <a:r>
              <a:rPr lang="en-US" dirty="0"/>
              <a:t>In most cases, adding an attribute is not a breaking change.</a:t>
            </a:r>
          </a:p>
          <a:p>
            <a:endParaRPr lang="en-US" dirty="0"/>
          </a:p>
          <a:p>
            <a:r>
              <a:rPr lang="en-US" dirty="0"/>
              <a:t>Aggressive attribution prevents future changes.</a:t>
            </a:r>
          </a:p>
          <a:p>
            <a:pPr lvl="1"/>
            <a:r>
              <a:rPr lang="en-US" dirty="0"/>
              <a:t>A method attributed as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can never use the GC in the future. EVER!</a:t>
            </a:r>
          </a:p>
          <a:p>
            <a:pPr lvl="1"/>
            <a:r>
              <a:rPr lang="en-US" dirty="0"/>
              <a:t>Adding attributes prevents removing them in the future. EVER!</a:t>
            </a:r>
          </a:p>
        </p:txBody>
      </p:sp>
    </p:spTree>
    <p:extLst>
      <p:ext uri="{BB962C8B-B14F-4D97-AF65-F5344CB8AC3E}">
        <p14:creationId xmlns:p14="http://schemas.microsoft.com/office/powerpoint/2010/main" val="2080581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799AD-A45B-C102-1019-DFAEC4BD8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8F9B-B9AE-3F27-1E23-DA694AC2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Adding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to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globMatch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1BFF5-348C-C54A-89CE-68ED8F517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Pull Request replaces GC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new</a:t>
            </a:r>
            <a:r>
              <a:rPr lang="en-US" dirty="0"/>
              <a:t> with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pureMalloc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8AF3A6-C415-58B2-C9D7-0AAF25B23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972" y="2276463"/>
            <a:ext cx="10382913" cy="426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822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4C569-D16A-D37A-77C0-7DBAD10D4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Adding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to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globMatch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72C1-2500-5EEF-7B71-D52FC957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2.111 Source Declaration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2.111 Documentation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Pull Request: </a:t>
            </a:r>
            <a:r>
              <a:rPr lang="en-US" dirty="0">
                <a:hlinkClick r:id="rId2"/>
              </a:rPr>
              <a:t>https://github.com/dlang/phobos/pull/9055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32918B-9E4A-EF68-CADB-F644F5D9A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062" y="3728603"/>
            <a:ext cx="8201085" cy="12668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C7B8428-5CEF-C8AC-F0C7-BF28C4222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062" y="2241441"/>
            <a:ext cx="8166023" cy="88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05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50F3-635A-C469-C596-93BE12960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Did You Spot the Fib?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F4074-9675-160E-8721-0D361BCA5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 does not actually specify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.</a:t>
            </a:r>
          </a:p>
          <a:p>
            <a:r>
              <a:rPr lang="en-US" dirty="0"/>
              <a:t>Method is technically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but still allocates.</a:t>
            </a:r>
          </a:p>
          <a:p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has two meanings depending on who you ask.</a:t>
            </a:r>
          </a:p>
          <a:p>
            <a:pPr lvl="1"/>
            <a:r>
              <a:rPr lang="en-US" dirty="0"/>
              <a:t>No GC allocations.</a:t>
            </a:r>
          </a:p>
          <a:p>
            <a:pPr lvl="1"/>
            <a:r>
              <a:rPr lang="en-US" dirty="0"/>
              <a:t>No allocations of any kind.</a:t>
            </a:r>
          </a:p>
          <a:p>
            <a:pPr lvl="1"/>
            <a:endParaRPr lang="en-US" dirty="0"/>
          </a:p>
          <a:p>
            <a:r>
              <a:rPr lang="en-US" dirty="0"/>
              <a:t>This type of PR will no longer be accepted into </a:t>
            </a:r>
            <a:r>
              <a:rPr lang="en-US" b="1" i="1" dirty="0"/>
              <a:t>Phobos 2</a:t>
            </a:r>
            <a:r>
              <a:rPr lang="en-US" dirty="0"/>
              <a:t>.</a:t>
            </a:r>
          </a:p>
          <a:p>
            <a:r>
              <a:rPr lang="en-US" dirty="0"/>
              <a:t>All attributes must be explicitly stated where possible.</a:t>
            </a:r>
          </a:p>
          <a:p>
            <a:pPr lvl="1"/>
            <a:r>
              <a:rPr lang="en-US" dirty="0"/>
              <a:t>Applies to all future Phobos 2 and Phobos 3 PRs.</a:t>
            </a:r>
          </a:p>
          <a:p>
            <a:pPr lvl="1"/>
            <a:r>
              <a:rPr lang="en-US" dirty="0"/>
              <a:t>Closures/lambdas represents a problem.</a:t>
            </a:r>
          </a:p>
        </p:txBody>
      </p:sp>
    </p:spTree>
    <p:extLst>
      <p:ext uri="{BB962C8B-B14F-4D97-AF65-F5344CB8AC3E}">
        <p14:creationId xmlns:p14="http://schemas.microsoft.com/office/powerpoint/2010/main" val="4273727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605D-DFCE-2FB8-49AD-95AB65C2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Problem with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012CA-BDD2-2A44-167F-E33C6E445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Template Attribute Inference</a:t>
            </a:r>
          </a:p>
          <a:p>
            <a:pPr lvl="1"/>
            <a:r>
              <a:rPr lang="en-US" dirty="0"/>
              <a:t>We never actually marked the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globMatch</a:t>
            </a:r>
            <a:r>
              <a:rPr lang="en-US" dirty="0"/>
              <a:t> function as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is no documentation for users to know the function is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Heisenbugs. The function is both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and NOT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Whether the method is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  <a:r>
              <a:rPr lang="en-US" dirty="0"/>
              <a:t> can change between releases.</a:t>
            </a:r>
          </a:p>
          <a:p>
            <a:pPr lvl="1"/>
            <a:r>
              <a:rPr lang="en-US" dirty="0"/>
              <a:t>No mandatory method level enforcement of promises. </a:t>
            </a:r>
          </a:p>
          <a:p>
            <a:pPr lvl="1"/>
            <a:r>
              <a:rPr lang="en-US" dirty="0"/>
              <a:t>API is naturally unstable.</a:t>
            </a:r>
          </a:p>
          <a:p>
            <a:pPr lvl="1"/>
            <a:r>
              <a:rPr lang="en-US" dirty="0"/>
              <a:t>Sole restraint is a </a:t>
            </a:r>
            <a:r>
              <a:rPr lang="en-US" dirty="0" err="1"/>
              <a:t>unittest</a:t>
            </a:r>
            <a:r>
              <a:rPr lang="en-US" dirty="0"/>
              <a:t> block.</a:t>
            </a:r>
          </a:p>
          <a:p>
            <a:endParaRPr lang="en-US" dirty="0"/>
          </a:p>
          <a:p>
            <a:r>
              <a:rPr lang="en-US" dirty="0"/>
              <a:t>This API can never use the GC ever again. Forever.</a:t>
            </a:r>
          </a:p>
        </p:txBody>
      </p:sp>
    </p:spTree>
    <p:extLst>
      <p:ext uri="{BB962C8B-B14F-4D97-AF65-F5344CB8AC3E}">
        <p14:creationId xmlns:p14="http://schemas.microsoft.com/office/powerpoint/2010/main" val="3124152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4FF2-EA39-631C-1040-ADC542B1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DIP1000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759E8-71DE-F168-AA49-BF118B9E0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Extremely complicated.</a:t>
            </a:r>
          </a:p>
          <a:p>
            <a:r>
              <a:rPr lang="en-US" dirty="0"/>
              <a:t>Designed to make unsafe activities safe.</a:t>
            </a:r>
          </a:p>
          <a:p>
            <a:r>
              <a:rPr lang="en-US" dirty="0"/>
              <a:t>Attribute changes are breaking changes.</a:t>
            </a:r>
          </a:p>
          <a:p>
            <a:endParaRPr lang="en-US" dirty="0"/>
          </a:p>
          <a:p>
            <a:r>
              <a:rPr lang="en-US" dirty="0"/>
              <a:t>Every single programmer interested in working on Phobos 3 has stated that they have no interest in supporting DIP1000.</a:t>
            </a:r>
          </a:p>
          <a:p>
            <a:pPr lvl="1"/>
            <a:r>
              <a:rPr lang="en-US" dirty="0"/>
              <a:t>There are maybe three programmers in the D community who understand DIP1000 well enough to use it successfully.</a:t>
            </a:r>
          </a:p>
          <a:p>
            <a:pPr lvl="1"/>
            <a:r>
              <a:rPr lang="en-US" dirty="0"/>
              <a:t>All of them are compiler programmers.</a:t>
            </a:r>
          </a:p>
          <a:p>
            <a:pPr lvl="2"/>
            <a:r>
              <a:rPr lang="en-US" dirty="0"/>
              <a:t>Only one of them wants to work on Phobos 3 and they said “No” to DIP1000 in Phobos 3.</a:t>
            </a:r>
          </a:p>
        </p:txBody>
      </p:sp>
    </p:spTree>
    <p:extLst>
      <p:ext uri="{BB962C8B-B14F-4D97-AF65-F5344CB8AC3E}">
        <p14:creationId xmlns:p14="http://schemas.microsoft.com/office/powerpoint/2010/main" val="1542536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BEFF4-E99E-4913-685F-413FF783C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A9122-CFFD-0EAD-FFF9-D841A379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Banned Attributes in Phobos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01335-0268-E940-FCED-C8C7AFF00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nothrow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Parameter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scope</a:t>
            </a:r>
            <a:r>
              <a:rPr lang="en-US" dirty="0"/>
              <a:t> (DIP1000)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@live</a:t>
            </a:r>
            <a:r>
              <a:rPr lang="en-US" dirty="0"/>
              <a:t> (DIP1021)</a:t>
            </a:r>
          </a:p>
        </p:txBody>
      </p:sp>
    </p:spTree>
    <p:extLst>
      <p:ext uri="{BB962C8B-B14F-4D97-AF65-F5344CB8AC3E}">
        <p14:creationId xmlns:p14="http://schemas.microsoft.com/office/powerpoint/2010/main" val="310623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EB2BC-2231-2798-037F-5FFF73CAF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Where Are We Today?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1D6F7-E21F-59DF-2304-F719D015D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5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83C5-4275-7731-56AF-D6C2CCBBF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Phobos 3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E632E-A30C-62CF-C81A-BC68D9D99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@safe</a:t>
            </a:r>
            <a:r>
              <a:rPr lang="en-US" dirty="0"/>
              <a:t>-by-Default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@trusted</a:t>
            </a:r>
            <a:r>
              <a:rPr lang="en-US" dirty="0"/>
              <a:t> limited to necessary usage only.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@system</a:t>
            </a:r>
            <a:r>
              <a:rPr lang="en-US" dirty="0"/>
              <a:t> disallowed.</a:t>
            </a:r>
          </a:p>
          <a:p>
            <a:r>
              <a:rPr lang="en-US" dirty="0"/>
              <a:t>Garbage Collected</a:t>
            </a:r>
          </a:p>
          <a:p>
            <a:pPr lvl="1"/>
            <a:r>
              <a:rPr lang="en-US" dirty="0"/>
              <a:t>No malloc.</a:t>
            </a:r>
          </a:p>
          <a:p>
            <a:pPr lvl="1"/>
            <a:r>
              <a:rPr lang="en-US" dirty="0"/>
              <a:t>No Reference Counting.</a:t>
            </a:r>
          </a:p>
          <a:p>
            <a:pPr lvl="1"/>
            <a:r>
              <a:rPr lang="en-US" dirty="0"/>
              <a:t>No pointers/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scope</a:t>
            </a:r>
            <a:r>
              <a:rPr lang="en-US" dirty="0"/>
              <a:t>/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@live</a:t>
            </a:r>
            <a:r>
              <a:rPr lang="en-US" dirty="0"/>
              <a:t>.</a:t>
            </a:r>
          </a:p>
          <a:p>
            <a:r>
              <a:rPr lang="en-US" dirty="0"/>
              <a:t>Throwable Error Reporting</a:t>
            </a:r>
          </a:p>
          <a:p>
            <a:pPr lvl="1"/>
            <a:r>
              <a:rPr lang="en-US" dirty="0"/>
              <a:t>No error codes or other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nothrow</a:t>
            </a:r>
            <a:r>
              <a:rPr lang="en-US" dirty="0"/>
              <a:t> compatible error reporting.</a:t>
            </a:r>
          </a:p>
        </p:txBody>
      </p:sp>
    </p:spTree>
    <p:extLst>
      <p:ext uri="{BB962C8B-B14F-4D97-AF65-F5344CB8AC3E}">
        <p14:creationId xmlns:p14="http://schemas.microsoft.com/office/powerpoint/2010/main" val="2002081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E3FCA-2A0E-4DCF-C6F5-0C5EF2377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9AD6-994D-394E-9459-AAF5AF83E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BaseD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8B9419-F9CC-7B02-E6E2-4CDDC801A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29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4D720-DD07-EE5E-2000-1522276B2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</a:t>
            </a:r>
            <a:r>
              <a:rPr lang="en-US" dirty="0" err="1"/>
              <a:t>BaseD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9F96-668B-297F-2026-25877101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compact high-performance “Base Library” for D.</a:t>
            </a:r>
          </a:p>
          <a:p>
            <a:pPr lvl="1"/>
            <a:r>
              <a:rPr lang="en-US" dirty="0"/>
              <a:t>Limited in scope.</a:t>
            </a:r>
          </a:p>
          <a:p>
            <a:pPr lvl="1"/>
            <a:r>
              <a:rPr lang="en-US" dirty="0"/>
              <a:t>Focused on performance, not safety.</a:t>
            </a:r>
          </a:p>
          <a:p>
            <a:pPr lvl="1"/>
            <a:r>
              <a:rPr lang="en-US" dirty="0"/>
              <a:t>Avoid duplication with Phobos.</a:t>
            </a:r>
          </a:p>
          <a:p>
            <a:endParaRPr lang="en-US" dirty="0"/>
          </a:p>
          <a:p>
            <a:r>
              <a:rPr lang="en-US" dirty="0"/>
              <a:t>Sometimes referred to as a “Kernel Library”.</a:t>
            </a:r>
          </a:p>
          <a:p>
            <a:pPr lvl="1"/>
            <a:r>
              <a:rPr lang="en-US" dirty="0"/>
              <a:t>Phobos 3 may publicly import symbols from </a:t>
            </a:r>
            <a:r>
              <a:rPr lang="en-US" dirty="0" err="1"/>
              <a:t>BaseD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Splits the performance sensitive code out into a low-level library.</a:t>
            </a:r>
          </a:p>
          <a:p>
            <a:pPr lvl="1"/>
            <a:r>
              <a:rPr lang="en-US" dirty="0"/>
              <a:t>Resolves the Philosophical tension in Phobos 2.</a:t>
            </a:r>
          </a:p>
        </p:txBody>
      </p:sp>
    </p:spTree>
    <p:extLst>
      <p:ext uri="{BB962C8B-B14F-4D97-AF65-F5344CB8AC3E}">
        <p14:creationId xmlns:p14="http://schemas.microsoft.com/office/powerpoint/2010/main" val="546676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5C19-7F2E-DBA7-C1DE-A6D8D8395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FF65-BAA0-DB93-A1B1-FCB85B21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err="1"/>
              <a:t>BaseD</a:t>
            </a:r>
            <a:r>
              <a:rPr lang="en-US" dirty="0"/>
              <a:t>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BEED-CB9B-77B5-35F9-3C98AE93C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@system</a:t>
            </a:r>
            <a:r>
              <a:rPr lang="en-US" dirty="0"/>
              <a:t>-by-Default</a:t>
            </a:r>
          </a:p>
          <a:p>
            <a:r>
              <a:rPr lang="en-US" dirty="0"/>
              <a:t>No Garbage Collector</a:t>
            </a:r>
          </a:p>
          <a:p>
            <a:pPr lvl="1"/>
            <a:r>
              <a:rPr lang="en-US" dirty="0"/>
              <a:t>Malloc / Reference Counting Only.</a:t>
            </a:r>
          </a:p>
          <a:p>
            <a:pPr lvl="1"/>
            <a:r>
              <a:rPr lang="en-US" dirty="0"/>
              <a:t>Support pointers/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scope</a:t>
            </a:r>
            <a:r>
              <a:rPr lang="en-US" dirty="0"/>
              <a:t>/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@live</a:t>
            </a:r>
            <a:r>
              <a:rPr lang="en-US" dirty="0"/>
              <a:t>.</a:t>
            </a:r>
          </a:p>
          <a:p>
            <a:r>
              <a:rPr lang="en-US" dirty="0"/>
              <a:t>No Exceptions</a:t>
            </a:r>
          </a:p>
          <a:p>
            <a:pPr lvl="1"/>
            <a:r>
              <a:rPr lang="en-US" dirty="0"/>
              <a:t>Error handling by return code or other suitable mechanism.</a:t>
            </a:r>
          </a:p>
          <a:p>
            <a:r>
              <a:rPr lang="en-US" dirty="0"/>
              <a:t>No D Runtime</a:t>
            </a:r>
          </a:p>
          <a:p>
            <a:pPr lvl="1"/>
            <a:r>
              <a:rPr lang="en-US" dirty="0"/>
              <a:t>C Runtime allowed.</a:t>
            </a:r>
          </a:p>
          <a:p>
            <a:pPr lvl="1"/>
            <a:r>
              <a:rPr lang="en-US" dirty="0"/>
              <a:t>May not use third party libraries.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184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F6277-CA5D-1AFF-F3C4-FA4C63804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1811-EEF0-B651-4F5D-FF512678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Supported Attributes in </a:t>
            </a:r>
            <a:r>
              <a:rPr lang="en-US" dirty="0" err="1"/>
              <a:t>BaseD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986DE-408A-2805-00B5-C33BBB0FC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Default Module Level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@nogc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nothrow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buNone/>
            </a:pPr>
            <a:r>
              <a:rPr lang="en-US" dirty="0"/>
              <a:t>Function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Parameter Attributes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scope</a:t>
            </a:r>
            <a:r>
              <a:rPr lang="en-US" dirty="0"/>
              <a:t> (DIP1000)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@live</a:t>
            </a:r>
            <a:r>
              <a:rPr lang="en-US" dirty="0"/>
              <a:t> (DIP1021)</a:t>
            </a:r>
          </a:p>
        </p:txBody>
      </p:sp>
    </p:spTree>
    <p:extLst>
      <p:ext uri="{BB962C8B-B14F-4D97-AF65-F5344CB8AC3E}">
        <p14:creationId xmlns:p14="http://schemas.microsoft.com/office/powerpoint/2010/main" val="3355335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A180-7030-8571-1F7D-EBC2B948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BaseD</a:t>
            </a:r>
            <a:r>
              <a:rPr lang="en-US" dirty="0"/>
              <a:t> Focus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2C0E3-C90B-A0B4-D8A3-5906701F4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</a:t>
            </a:r>
          </a:p>
          <a:p>
            <a:r>
              <a:rPr lang="en-US" dirty="0"/>
              <a:t>Metaprogramming</a:t>
            </a:r>
          </a:p>
          <a:p>
            <a:r>
              <a:rPr lang="en-US" dirty="0" err="1"/>
              <a:t>Numerics</a:t>
            </a:r>
            <a:endParaRPr lang="en-US" dirty="0"/>
          </a:p>
          <a:p>
            <a:r>
              <a:rPr lang="en-US" dirty="0"/>
              <a:t>Types</a:t>
            </a:r>
          </a:p>
          <a:p>
            <a:r>
              <a:rPr lang="en-US" dirty="0"/>
              <a:t>Date/Time</a:t>
            </a:r>
          </a:p>
          <a:p>
            <a:r>
              <a:rPr lang="en-US" dirty="0"/>
              <a:t>String Manipulation (No UTF exceptions, spec violation)</a:t>
            </a:r>
          </a:p>
          <a:p>
            <a:r>
              <a:rPr lang="en-US" dirty="0"/>
              <a:t>C-Style File + Console I/O</a:t>
            </a:r>
          </a:p>
        </p:txBody>
      </p:sp>
    </p:spTree>
    <p:extLst>
      <p:ext uri="{BB962C8B-B14F-4D97-AF65-F5344CB8AC3E}">
        <p14:creationId xmlns:p14="http://schemas.microsoft.com/office/powerpoint/2010/main" val="16208102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3F0F7-6089-7517-253B-0162EEDA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Platform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F506F-430E-C862-9C85-3E7022883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platform.*</a:t>
            </a:r>
            <a:r>
              <a:rPr lang="en-US" dirty="0"/>
              <a:t> is a new root namespace for System API definitions. </a:t>
            </a:r>
          </a:p>
          <a:p>
            <a:pPr lvl="1"/>
            <a:r>
              <a:rPr lang="en-US" dirty="0"/>
              <a:t>Contains only system API definitions.</a:t>
            </a:r>
          </a:p>
          <a:p>
            <a:pPr lvl="1"/>
            <a:r>
              <a:rPr lang="en-US" dirty="0"/>
              <a:t>Built using </a:t>
            </a:r>
            <a:r>
              <a:rPr lang="en-US" dirty="0" err="1"/>
              <a:t>ImportC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platform.win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.*</a:t>
            </a:r>
            <a:r>
              <a:rPr lang="en-US" dirty="0"/>
              <a:t>,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platform.stdc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.*</a:t>
            </a:r>
            <a:r>
              <a:rPr lang="en-US" dirty="0"/>
              <a:t>, etc.</a:t>
            </a:r>
          </a:p>
          <a:p>
            <a:pPr lvl="1"/>
            <a:endParaRPr lang="en-US" dirty="0"/>
          </a:p>
          <a:p>
            <a:r>
              <a:rPr lang="en-US" dirty="0"/>
              <a:t>Replaces parts of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core</a:t>
            </a:r>
            <a:r>
              <a:rPr lang="en-US" dirty="0"/>
              <a:t>.</a:t>
            </a:r>
          </a:p>
          <a:p>
            <a:r>
              <a:rPr lang="en-US" dirty="0"/>
              <a:t>Can be used by any layer of the ecosystem.</a:t>
            </a:r>
          </a:p>
        </p:txBody>
      </p:sp>
    </p:spTree>
    <p:extLst>
      <p:ext uri="{BB962C8B-B14F-4D97-AF65-F5344CB8AC3E}">
        <p14:creationId xmlns:p14="http://schemas.microsoft.com/office/powerpoint/2010/main" val="39964151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7B60-4546-AEAE-5A64-111B4E96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Phobos 3 Technology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9FC9-289D-21F9-E91E-B160E9981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307823B7-AE1E-7A64-F455-E9C0381F16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916908"/>
              </p:ext>
            </p:extLst>
          </p:nvPr>
        </p:nvGraphicFramePr>
        <p:xfrm>
          <a:off x="838200" y="2497247"/>
          <a:ext cx="10515600" cy="3679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895232325"/>
                    </a:ext>
                  </a:extLst>
                </a:gridCol>
              </a:tblGrid>
              <a:tr h="9199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scadia Code" panose="020B0609020000020004" pitchFamily="49" charset="0"/>
                          <a:cs typeface="Cascadia Code" panose="020B0609020000020004" pitchFamily="49" charset="0"/>
                        </a:rPr>
                        <a:t>Phobos 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410144"/>
                  </a:ext>
                </a:extLst>
              </a:tr>
              <a:tr h="9199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scadia Code" panose="020B0609020000020004" pitchFamily="49" charset="0"/>
                          <a:cs typeface="Cascadia Code" panose="020B0609020000020004" pitchFamily="49" charset="0"/>
                        </a:rPr>
                        <a:t>D Runtime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55571"/>
                  </a:ext>
                </a:extLst>
              </a:tr>
              <a:tr h="9199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Cascadia Code" panose="020B0609020000020004" pitchFamily="49" charset="0"/>
                          <a:cs typeface="Cascadia Code" panose="020B0609020000020004" pitchFamily="49" charset="0"/>
                        </a:rPr>
                        <a:t>BaseD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scadia Code" panose="020B0609020000020004" pitchFamily="49" charset="0"/>
                        <a:cs typeface="Cascadia Code" panose="020B06090200000200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27450"/>
                  </a:ext>
                </a:extLst>
              </a:tr>
              <a:tr h="9199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scadia Code" panose="020B0609020000020004" pitchFamily="49" charset="0"/>
                          <a:cs typeface="Cascadia Code" panose="020B0609020000020004" pitchFamily="49" charset="0"/>
                        </a:rPr>
                        <a:t>Platform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8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880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D334-7FE2-72A7-1571-5072464E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Thank You!</a:t>
            </a:r>
          </a:p>
        </p:txBody>
      </p:sp>
      <p:pic>
        <p:nvPicPr>
          <p:cNvPr id="5" name="Content Placeholder 4" descr="A letter d in motion&#10;&#10;AI-generated content may be incorrect.">
            <a:extLst>
              <a:ext uri="{FF2B5EF4-FFF2-40B4-BE49-F238E27FC236}">
                <a16:creationId xmlns:a16="http://schemas.microsoft.com/office/drawing/2014/main" id="{2CFD5FCD-95BB-4D18-2EC8-423C188F4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071" y="2204240"/>
            <a:ext cx="4871858" cy="3710990"/>
          </a:xfrm>
        </p:spPr>
      </p:pic>
    </p:spTree>
    <p:extLst>
      <p:ext uri="{BB962C8B-B14F-4D97-AF65-F5344CB8AC3E}">
        <p14:creationId xmlns:p14="http://schemas.microsoft.com/office/powerpoint/2010/main" val="1766297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1BD98-FCA9-3340-08D3-22FB27C8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B35A-812E-0A52-E2C8-546CEF262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adamdjwilson@gmail.com</a:t>
            </a:r>
            <a:endParaRPr lang="en-US" dirty="0"/>
          </a:p>
          <a:p>
            <a:r>
              <a:rPr lang="en-US" dirty="0"/>
              <a:t>Discord: @Adam Wilson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1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EC7A-4BEA-C272-5A78-91ED8154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Are We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506CA-AFC3-6761-AEBD-B7FAEF9DE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Usable Today</a:t>
            </a:r>
          </a:p>
          <a:p>
            <a:pPr lvl="1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phobos.sys</a:t>
            </a:r>
          </a:p>
          <a:p>
            <a:pPr lvl="2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compiler</a:t>
            </a:r>
          </a:p>
          <a:p>
            <a:pPr lvl="2"/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system</a:t>
            </a:r>
          </a:p>
          <a:p>
            <a:pPr lvl="2"/>
            <a:r>
              <a:rPr lang="en-US" b="1" dirty="0">
                <a:latin typeface="Cascadia Code" panose="020B0609020000020004" pitchFamily="49" charset="0"/>
                <a:cs typeface="Cascadia Code" panose="020B0609020000020004" pitchFamily="49" charset="0"/>
              </a:rPr>
              <a:t>meta</a:t>
            </a:r>
          </a:p>
          <a:p>
            <a:pPr lvl="2"/>
            <a:r>
              <a:rPr lang="en-US" b="1" dirty="0">
                <a:latin typeface="Cascadia Code" panose="020B0609020000020004" pitchFamily="49" charset="0"/>
                <a:cs typeface="Cascadia Code" panose="020B0609020000020004" pitchFamily="49" charset="0"/>
              </a:rPr>
              <a:t>traits</a:t>
            </a:r>
          </a:p>
          <a:p>
            <a:endParaRPr lang="en-US" dirty="0"/>
          </a:p>
          <a:p>
            <a:r>
              <a:rPr lang="en-US" dirty="0"/>
              <a:t>Not Considered Stable</a:t>
            </a:r>
          </a:p>
          <a:p>
            <a:r>
              <a:rPr lang="en-US" b="1" dirty="0"/>
              <a:t>Symbols May Change!</a:t>
            </a:r>
          </a:p>
        </p:txBody>
      </p:sp>
    </p:spTree>
    <p:extLst>
      <p:ext uri="{BB962C8B-B14F-4D97-AF65-F5344CB8AC3E}">
        <p14:creationId xmlns:p14="http://schemas.microsoft.com/office/powerpoint/2010/main" val="59539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FB01A-A001-905B-6ED1-F301C766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Are We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860A2-3767-A1BE-9F8E-7F1DCF50D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Progress</a:t>
            </a: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phobos.sys.range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phobos.sys.optional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2"/>
            <a:r>
              <a:rPr lang="en-US" dirty="0"/>
              <a:t>Drops range support.</a:t>
            </a:r>
          </a:p>
          <a:p>
            <a:endParaRPr lang="en-US" dirty="0"/>
          </a:p>
          <a:p>
            <a:r>
              <a:rPr lang="en-US" dirty="0"/>
              <a:t>Porting </a:t>
            </a:r>
            <a:r>
              <a:rPr lang="en-US" dirty="0" err="1"/>
              <a:t>unittests</a:t>
            </a:r>
            <a:r>
              <a:rPr lang="en-US" dirty="0"/>
              <a:t> has proven challenging.</a:t>
            </a:r>
          </a:p>
          <a:p>
            <a:r>
              <a:rPr lang="en-US" dirty="0"/>
              <a:t>Neither are merged into the main repo yet.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std.typecons</a:t>
            </a:r>
            <a:r>
              <a:rPr lang="en-US" dirty="0"/>
              <a:t> will be flattened out into separate modules.</a:t>
            </a:r>
          </a:p>
        </p:txBody>
      </p:sp>
    </p:spTree>
    <p:extLst>
      <p:ext uri="{BB962C8B-B14F-4D97-AF65-F5344CB8AC3E}">
        <p14:creationId xmlns:p14="http://schemas.microsoft.com/office/powerpoint/2010/main" val="45437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98C1-0338-8194-0A2C-C729815E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6CABE-62E5-7F34-D8A1-75B2B4CCB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std.algorithm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No new algorithms planned.</a:t>
            </a:r>
          </a:p>
          <a:p>
            <a:pPr lvl="1"/>
            <a:r>
              <a:rPr lang="en-US" dirty="0"/>
              <a:t>Significant renaming and reorganizing.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std.uni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 /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std.utf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 /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std.ascii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 /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std.encoding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Focused on the removal of auto-decoding.</a:t>
            </a:r>
          </a:p>
          <a:p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std.stdio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Will be split apart under the </a:t>
            </a:r>
            <a:r>
              <a:rPr lang="en-US" dirty="0">
                <a:latin typeface="Cascadia Code" panose="020B0609020000020004" pitchFamily="49" charset="0"/>
                <a:cs typeface="Cascadia Code" panose="020B0609020000020004" pitchFamily="49" charset="0"/>
              </a:rPr>
              <a:t>phobos.io</a:t>
            </a:r>
            <a:r>
              <a:rPr lang="en-US" dirty="0"/>
              <a:t> package.</a:t>
            </a:r>
          </a:p>
          <a:p>
            <a:pPr lvl="1"/>
            <a:r>
              <a:rPr lang="en-US" dirty="0"/>
              <a:t>Console I/O will be left largely the same with a few renames.</a:t>
            </a:r>
          </a:p>
          <a:p>
            <a:pPr lvl="1"/>
            <a:r>
              <a:rPr lang="en-US" dirty="0"/>
              <a:t>File I/O to be replaced with </a:t>
            </a:r>
            <a:r>
              <a:rPr lang="en-US" dirty="0" err="1"/>
              <a:t>IOPipe</a:t>
            </a:r>
            <a:r>
              <a:rPr lang="en-US" dirty="0"/>
              <a:t>. </a:t>
            </a:r>
            <a:r>
              <a:rPr lang="en-US" sz="2000" dirty="0"/>
              <a:t>(https://github.com/schveiguy/iopipe)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6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B752A-60C0-E27E-ED57-C07E48C5D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the Hold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81711-78E6-D582-CCDD-6266BBF3D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Ranges are used virtually everywhere in Phobos.</a:t>
            </a:r>
          </a:p>
          <a:p>
            <a:pPr lvl="1"/>
            <a:r>
              <a:rPr lang="en-US" dirty="0"/>
              <a:t>Not much can be done without them.</a:t>
            </a:r>
          </a:p>
          <a:p>
            <a:pPr lvl="1"/>
            <a:r>
              <a:rPr lang="en-US" dirty="0"/>
              <a:t>One person is working on ranges in their spare </a:t>
            </a:r>
            <a:r>
              <a:rPr lang="en-US"/>
              <a:t>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3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10305-B38E-6330-0A56-BC0C4D471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87FD-4831-D27B-EDD7-6520682D4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Naming Things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DCDE7-6241-6321-FC7D-DE07E0CD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Proposal: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TypeOfSym</a:t>
            </a:r>
            <a:r>
              <a:rPr lang="en-US" dirty="0"/>
              <a:t> and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TypeOfExpr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Similar names make it difficult to tell them apart from each other in code.</a:t>
            </a:r>
          </a:p>
          <a:p>
            <a:pPr lvl="1"/>
            <a:r>
              <a:rPr lang="en-US" dirty="0"/>
              <a:t>Repeated prefix is longer than the intended name.</a:t>
            </a:r>
          </a:p>
          <a:p>
            <a:endParaRPr lang="en-US" dirty="0"/>
          </a:p>
          <a:p>
            <a:r>
              <a:rPr lang="en-US" dirty="0"/>
              <a:t>Picture of the proposed templates: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2E6FCB-EDEA-C091-8940-CF3BDCE6A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26" y="4042115"/>
            <a:ext cx="6593662" cy="1268752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5A456-FF43-A202-21D0-0BAA67414643}"/>
              </a:ext>
            </a:extLst>
          </p:cNvPr>
          <p:cNvSpPr/>
          <p:nvPr/>
        </p:nvSpPr>
        <p:spPr>
          <a:xfrm>
            <a:off x="4110718" y="4506686"/>
            <a:ext cx="1710418" cy="62048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8643353-745B-9A8E-1593-22B8AF806917}"/>
              </a:ext>
            </a:extLst>
          </p:cNvPr>
          <p:cNvSpPr/>
          <p:nvPr/>
        </p:nvSpPr>
        <p:spPr>
          <a:xfrm>
            <a:off x="4110717" y="4506685"/>
            <a:ext cx="1028701" cy="6204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1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598A1-4042-80BB-3B4E-280F2973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Naming Things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F5D35-39A8-7DD3-57EF-56ED73040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Proposal: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SymType</a:t>
            </a:r>
            <a:r>
              <a:rPr lang="en-US" dirty="0"/>
              <a:t> and </a:t>
            </a:r>
            <a:r>
              <a:rPr lang="en-US" dirty="0" err="1">
                <a:latin typeface="Cascadia Code" panose="020B0609020000020004" pitchFamily="49" charset="0"/>
                <a:cs typeface="Cascadia Code" panose="020B0609020000020004" pitchFamily="49" charset="0"/>
              </a:rPr>
              <a:t>ExprType</a:t>
            </a:r>
            <a:endParaRPr lang="en-US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lvl="1"/>
            <a:r>
              <a:rPr lang="en-US" dirty="0"/>
              <a:t>Postfixes are generally easier to read.</a:t>
            </a:r>
          </a:p>
          <a:p>
            <a:pPr lvl="1"/>
            <a:r>
              <a:rPr lang="en-US" dirty="0"/>
              <a:t>Still easy to confuse at a glance.</a:t>
            </a:r>
          </a:p>
          <a:p>
            <a:pPr lvl="1"/>
            <a:r>
              <a:rPr lang="en-US" dirty="0"/>
              <a:t>Short, but uses abbreviations that some may not be familiar with.</a:t>
            </a:r>
          </a:p>
          <a:p>
            <a:endParaRPr lang="en-US" dirty="0"/>
          </a:p>
          <a:p>
            <a:r>
              <a:rPr lang="en-US" dirty="0"/>
              <a:t>Picture of the proposed templates: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D5C8CA-DA38-B617-C41A-1EA44BDFB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81" y="4450331"/>
            <a:ext cx="6544369" cy="130087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C10C24D-48D3-E63E-7D0B-5D7DE1ED9E1A}"/>
              </a:ext>
            </a:extLst>
          </p:cNvPr>
          <p:cNvSpPr/>
          <p:nvPr/>
        </p:nvSpPr>
        <p:spPr>
          <a:xfrm>
            <a:off x="4269922" y="4980215"/>
            <a:ext cx="1424667" cy="6245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04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13235</TotalTime>
  <Words>1599</Words>
  <Application>Microsoft Office PowerPoint</Application>
  <PresentationFormat>Widescreen</PresentationFormat>
  <Paragraphs>286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Aptos</vt:lpstr>
      <vt:lpstr>Aptos Display</vt:lpstr>
      <vt:lpstr>Arial</vt:lpstr>
      <vt:lpstr>Cascadia Code</vt:lpstr>
      <vt:lpstr>Office Theme</vt:lpstr>
      <vt:lpstr>Phobos 3: Year One</vt:lpstr>
      <vt:lpstr>PowerPoint Presentation</vt:lpstr>
      <vt:lpstr>Where Are We Today?</vt:lpstr>
      <vt:lpstr>Where Are We Today?</vt:lpstr>
      <vt:lpstr>Where Are We Today?</vt:lpstr>
      <vt:lpstr>What’s Next?</vt:lpstr>
      <vt:lpstr>What’s the Hold Up?</vt:lpstr>
      <vt:lpstr>Naming Things Is Hard</vt:lpstr>
      <vt:lpstr>Naming Things Is Hard</vt:lpstr>
      <vt:lpstr>Naming Things Is Hard</vt:lpstr>
      <vt:lpstr>Naming Things Is Hard</vt:lpstr>
      <vt:lpstr>What We Learned</vt:lpstr>
      <vt:lpstr>Quick Primer on User Interfaces</vt:lpstr>
      <vt:lpstr>Quick Primer on User Interfaces</vt:lpstr>
      <vt:lpstr>API’s as Programmer User Interface</vt:lpstr>
      <vt:lpstr>Capabilities</vt:lpstr>
      <vt:lpstr>New Capabilities</vt:lpstr>
      <vt:lpstr>New Capabilities</vt:lpstr>
      <vt:lpstr>Removed Capabilities</vt:lpstr>
      <vt:lpstr>Attributes</vt:lpstr>
      <vt:lpstr>The Philosophy of Attributes</vt:lpstr>
      <vt:lpstr>Attribute Usage in Phobos 3</vt:lpstr>
      <vt:lpstr>Attribute Usage in Phobos 3</vt:lpstr>
      <vt:lpstr>Example: Adding @nogc to globMatch</vt:lpstr>
      <vt:lpstr>Example: Adding @nogc to globMatch</vt:lpstr>
      <vt:lpstr>Did You Spot the Fib?</vt:lpstr>
      <vt:lpstr>The Problem with Attributes</vt:lpstr>
      <vt:lpstr>DIP1000</vt:lpstr>
      <vt:lpstr>Banned Attributes in Phobos 3</vt:lpstr>
      <vt:lpstr>The Phobos 3 API</vt:lpstr>
      <vt:lpstr>BaseD</vt:lpstr>
      <vt:lpstr>What is BaseD?</vt:lpstr>
      <vt:lpstr>The BaseD API</vt:lpstr>
      <vt:lpstr>Supported Attributes in BaseD</vt:lpstr>
      <vt:lpstr>BaseD Focus Areas</vt:lpstr>
      <vt:lpstr>Platform Layer</vt:lpstr>
      <vt:lpstr> Phobos 3 Technology Stack</vt:lpstr>
      <vt:lpstr>Thank You!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Wilson</dc:creator>
  <cp:lastModifiedBy>Adam Wilson</cp:lastModifiedBy>
  <cp:revision>83</cp:revision>
  <dcterms:created xsi:type="dcterms:W3CDTF">2025-08-02T20:42:22Z</dcterms:created>
  <dcterms:modified xsi:type="dcterms:W3CDTF">2025-08-20T08:45:23Z</dcterms:modified>
</cp:coreProperties>
</file>